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diagrams/data1.xml" ContentType="application/vnd.openxmlformats-officedocument.drawingml.diagramData+xml"/>
  <Override PartName="/ppt/presentation.xml" ContentType="application/vnd.openxmlformats-officedocument.presentationml.presentation.main+xml"/>
  <Override PartName="/ppt/slides/slide25.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2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26.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27.xml" ContentType="application/vnd.openxmlformats-officedocument.presentationml.notesSlide+xml"/>
  <Override PartName="/ppt/notesSlides/notesSlide19.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2.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349" r:id="rId2"/>
    <p:sldId id="278" r:id="rId3"/>
    <p:sldId id="311" r:id="rId4"/>
    <p:sldId id="312" r:id="rId5"/>
    <p:sldId id="314" r:id="rId6"/>
    <p:sldId id="267" r:id="rId7"/>
    <p:sldId id="280" r:id="rId8"/>
    <p:sldId id="273" r:id="rId9"/>
    <p:sldId id="336" r:id="rId10"/>
    <p:sldId id="305" r:id="rId11"/>
    <p:sldId id="263" r:id="rId12"/>
    <p:sldId id="338" r:id="rId13"/>
    <p:sldId id="282" r:id="rId14"/>
    <p:sldId id="345" r:id="rId15"/>
    <p:sldId id="297" r:id="rId16"/>
    <p:sldId id="283" r:id="rId17"/>
    <p:sldId id="299" r:id="rId18"/>
    <p:sldId id="346" r:id="rId19"/>
    <p:sldId id="285" r:id="rId20"/>
    <p:sldId id="351" r:id="rId21"/>
    <p:sldId id="353" r:id="rId22"/>
    <p:sldId id="286" r:id="rId23"/>
    <p:sldId id="357" r:id="rId24"/>
    <p:sldId id="358" r:id="rId25"/>
    <p:sldId id="361" r:id="rId26"/>
    <p:sldId id="359" r:id="rId27"/>
    <p:sldId id="272" r:id="rId28"/>
  </p:sldIdLst>
  <p:sldSz cx="9144000" cy="6858000" type="screen4x3"/>
  <p:notesSz cx="7086600" cy="9372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51" autoAdjust="0"/>
    <p:restoredTop sz="80628" autoAdjust="0"/>
  </p:normalViewPr>
  <p:slideViewPr>
    <p:cSldViewPr>
      <p:cViewPr varScale="1">
        <p:scale>
          <a:sx n="88" d="100"/>
          <a:sy n="88" d="100"/>
        </p:scale>
        <p:origin x="-654" y="-114"/>
      </p:cViewPr>
      <p:guideLst>
        <p:guide orient="horz" pos="2160"/>
        <p:guide pos="2880"/>
      </p:guideLst>
    </p:cSldViewPr>
  </p:slideViewPr>
  <p:outlineViewPr>
    <p:cViewPr>
      <p:scale>
        <a:sx n="33" d="100"/>
        <a:sy n="33" d="100"/>
      </p:scale>
      <p:origin x="0" y="1417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BCF6F8-CD2C-49C4-851A-AA408FE90B4A}" type="doc">
      <dgm:prSet loTypeId="urn:microsoft.com/office/officeart/2005/8/layout/chevron1" loCatId="process" qsTypeId="urn:microsoft.com/office/officeart/2005/8/quickstyle/simple1" qsCatId="simple" csTypeId="urn:microsoft.com/office/officeart/2005/8/colors/accent3_3" csCatId="accent3" phldr="1"/>
      <dgm:spPr/>
    </dgm:pt>
    <dgm:pt modelId="{4E38EF18-EDC6-4618-8898-F882C64BA826}">
      <dgm:prSet phldrT="[Text]"/>
      <dgm:spPr/>
      <dgm:t>
        <a:bodyPr/>
        <a:lstStyle/>
        <a:p>
          <a:r>
            <a:rPr lang="en-US" dirty="0" smtClean="0"/>
            <a:t>Define Objectives</a:t>
          </a:r>
          <a:endParaRPr lang="en-US" dirty="0"/>
        </a:p>
      </dgm:t>
    </dgm:pt>
    <dgm:pt modelId="{BEB7910B-F44D-4260-9F92-07B7817C286C}" type="parTrans" cxnId="{3CD1FAB6-CA8D-4546-BAD9-F56B921F2FAA}">
      <dgm:prSet/>
      <dgm:spPr/>
      <dgm:t>
        <a:bodyPr/>
        <a:lstStyle/>
        <a:p>
          <a:endParaRPr lang="en-US"/>
        </a:p>
      </dgm:t>
    </dgm:pt>
    <dgm:pt modelId="{AD9AAACD-7AD3-4434-A7C1-07765B06A108}" type="sibTrans" cxnId="{3CD1FAB6-CA8D-4546-BAD9-F56B921F2FAA}">
      <dgm:prSet/>
      <dgm:spPr/>
      <dgm:t>
        <a:bodyPr/>
        <a:lstStyle/>
        <a:p>
          <a:endParaRPr lang="en-US"/>
        </a:p>
      </dgm:t>
    </dgm:pt>
    <dgm:pt modelId="{F6D299AA-AEFD-4847-A20E-B0919105F86E}">
      <dgm:prSet phldrT="[Text]"/>
      <dgm:spPr/>
      <dgm:t>
        <a:bodyPr/>
        <a:lstStyle/>
        <a:p>
          <a:r>
            <a:rPr lang="en-US" dirty="0" smtClean="0"/>
            <a:t>ID Key Criteria</a:t>
          </a:r>
          <a:endParaRPr lang="en-US" dirty="0"/>
        </a:p>
      </dgm:t>
    </dgm:pt>
    <dgm:pt modelId="{C89DE3CA-BAC2-4F2E-AD55-1AB81F7DD07F}" type="parTrans" cxnId="{A5921E04-22E5-4E19-B282-FA5BD5D34857}">
      <dgm:prSet/>
      <dgm:spPr/>
      <dgm:t>
        <a:bodyPr/>
        <a:lstStyle/>
        <a:p>
          <a:endParaRPr lang="en-US"/>
        </a:p>
      </dgm:t>
    </dgm:pt>
    <dgm:pt modelId="{B89CD80F-D063-46F7-88CD-7FB9C84DD722}" type="sibTrans" cxnId="{A5921E04-22E5-4E19-B282-FA5BD5D34857}">
      <dgm:prSet/>
      <dgm:spPr/>
      <dgm:t>
        <a:bodyPr/>
        <a:lstStyle/>
        <a:p>
          <a:endParaRPr lang="en-US"/>
        </a:p>
      </dgm:t>
    </dgm:pt>
    <dgm:pt modelId="{054FB047-7D2F-44F3-94B1-BD7353B33BEF}">
      <dgm:prSet phldrT="[Text]"/>
      <dgm:spPr/>
      <dgm:t>
        <a:bodyPr/>
        <a:lstStyle/>
        <a:p>
          <a:r>
            <a:rPr lang="en-US" dirty="0" smtClean="0"/>
            <a:t>ID Orgs and Gather Info</a:t>
          </a:r>
          <a:endParaRPr lang="en-US" dirty="0"/>
        </a:p>
      </dgm:t>
    </dgm:pt>
    <dgm:pt modelId="{69BFEDC8-9681-4791-96AB-2B9DFC19FC50}" type="parTrans" cxnId="{0B685376-C6C2-4B93-9DA4-2BE1F9E29313}">
      <dgm:prSet/>
      <dgm:spPr/>
      <dgm:t>
        <a:bodyPr/>
        <a:lstStyle/>
        <a:p>
          <a:endParaRPr lang="en-US"/>
        </a:p>
      </dgm:t>
    </dgm:pt>
    <dgm:pt modelId="{10D4697B-293A-462F-AEF0-FFCFF60877FD}" type="sibTrans" cxnId="{0B685376-C6C2-4B93-9DA4-2BE1F9E29313}">
      <dgm:prSet/>
      <dgm:spPr/>
      <dgm:t>
        <a:bodyPr/>
        <a:lstStyle/>
        <a:p>
          <a:endParaRPr lang="en-US"/>
        </a:p>
      </dgm:t>
    </dgm:pt>
    <dgm:pt modelId="{BB2785F8-5943-4E2C-A6C1-CC536F8B7781}">
      <dgm:prSet phldrT="[Text]"/>
      <dgm:spPr/>
      <dgm:t>
        <a:bodyPr/>
        <a:lstStyle/>
        <a:p>
          <a:r>
            <a:rPr lang="en-US" dirty="0" smtClean="0"/>
            <a:t>Narrow the List</a:t>
          </a:r>
          <a:endParaRPr lang="en-US" dirty="0"/>
        </a:p>
      </dgm:t>
    </dgm:pt>
    <dgm:pt modelId="{59794DA5-9DC5-44FE-AAF6-E8A39F75F926}" type="parTrans" cxnId="{035ACEB9-BFB3-4926-AA57-C490201B8330}">
      <dgm:prSet/>
      <dgm:spPr/>
      <dgm:t>
        <a:bodyPr/>
        <a:lstStyle/>
        <a:p>
          <a:endParaRPr lang="en-US"/>
        </a:p>
      </dgm:t>
    </dgm:pt>
    <dgm:pt modelId="{F5CB24A9-727D-46F9-A64B-CF5A8B6D2EAF}" type="sibTrans" cxnId="{035ACEB9-BFB3-4926-AA57-C490201B8330}">
      <dgm:prSet/>
      <dgm:spPr/>
      <dgm:t>
        <a:bodyPr/>
        <a:lstStyle/>
        <a:p>
          <a:endParaRPr lang="en-US"/>
        </a:p>
      </dgm:t>
    </dgm:pt>
    <dgm:pt modelId="{5B872A53-53EF-4C41-88F6-B49F82FDBE2B}">
      <dgm:prSet phldrT="[Text]"/>
      <dgm:spPr/>
      <dgm:t>
        <a:bodyPr/>
        <a:lstStyle/>
        <a:p>
          <a:r>
            <a:rPr lang="en-US" dirty="0" smtClean="0"/>
            <a:t>Make a Decision</a:t>
          </a:r>
          <a:endParaRPr lang="en-US" dirty="0"/>
        </a:p>
      </dgm:t>
    </dgm:pt>
    <dgm:pt modelId="{DD5DAE6D-3DEE-401F-A395-591AEFCFF2C9}" type="parTrans" cxnId="{470B5529-DECE-4418-AEAA-C93D5926A8B8}">
      <dgm:prSet/>
      <dgm:spPr/>
      <dgm:t>
        <a:bodyPr/>
        <a:lstStyle/>
        <a:p>
          <a:endParaRPr lang="en-US"/>
        </a:p>
      </dgm:t>
    </dgm:pt>
    <dgm:pt modelId="{73BECCB3-A5BF-4BA4-9363-F45FC878F0D6}" type="sibTrans" cxnId="{470B5529-DECE-4418-AEAA-C93D5926A8B8}">
      <dgm:prSet/>
      <dgm:spPr/>
      <dgm:t>
        <a:bodyPr/>
        <a:lstStyle/>
        <a:p>
          <a:endParaRPr lang="en-US"/>
        </a:p>
      </dgm:t>
    </dgm:pt>
    <dgm:pt modelId="{ED79068A-5073-4410-B6C5-8358FE959CB5}" type="pres">
      <dgm:prSet presAssocID="{81BCF6F8-CD2C-49C4-851A-AA408FE90B4A}" presName="Name0" presStyleCnt="0">
        <dgm:presLayoutVars>
          <dgm:dir/>
          <dgm:animLvl val="lvl"/>
          <dgm:resizeHandles val="exact"/>
        </dgm:presLayoutVars>
      </dgm:prSet>
      <dgm:spPr/>
    </dgm:pt>
    <dgm:pt modelId="{157922EC-B202-4441-B84E-1087CD8EEB81}" type="pres">
      <dgm:prSet presAssocID="{4E38EF18-EDC6-4618-8898-F882C64BA826}" presName="parTxOnly" presStyleLbl="node1" presStyleIdx="0" presStyleCnt="5">
        <dgm:presLayoutVars>
          <dgm:chMax val="0"/>
          <dgm:chPref val="0"/>
          <dgm:bulletEnabled val="1"/>
        </dgm:presLayoutVars>
      </dgm:prSet>
      <dgm:spPr/>
      <dgm:t>
        <a:bodyPr/>
        <a:lstStyle/>
        <a:p>
          <a:endParaRPr lang="en-US"/>
        </a:p>
      </dgm:t>
    </dgm:pt>
    <dgm:pt modelId="{E07C0D01-34AA-4D4A-A03F-5D179D7731F6}" type="pres">
      <dgm:prSet presAssocID="{AD9AAACD-7AD3-4434-A7C1-07765B06A108}" presName="parTxOnlySpace" presStyleCnt="0"/>
      <dgm:spPr/>
    </dgm:pt>
    <dgm:pt modelId="{8C2E7028-E888-411C-B617-C9C835B8288B}" type="pres">
      <dgm:prSet presAssocID="{F6D299AA-AEFD-4847-A20E-B0919105F86E}" presName="parTxOnly" presStyleLbl="node1" presStyleIdx="1" presStyleCnt="5">
        <dgm:presLayoutVars>
          <dgm:chMax val="0"/>
          <dgm:chPref val="0"/>
          <dgm:bulletEnabled val="1"/>
        </dgm:presLayoutVars>
      </dgm:prSet>
      <dgm:spPr/>
      <dgm:t>
        <a:bodyPr/>
        <a:lstStyle/>
        <a:p>
          <a:endParaRPr lang="en-US"/>
        </a:p>
      </dgm:t>
    </dgm:pt>
    <dgm:pt modelId="{028D0311-5958-4BEC-9574-9061E18C5348}" type="pres">
      <dgm:prSet presAssocID="{B89CD80F-D063-46F7-88CD-7FB9C84DD722}" presName="parTxOnlySpace" presStyleCnt="0"/>
      <dgm:spPr/>
    </dgm:pt>
    <dgm:pt modelId="{364C817E-8A13-4705-A490-FB28E631AE8A}" type="pres">
      <dgm:prSet presAssocID="{054FB047-7D2F-44F3-94B1-BD7353B33BEF}" presName="parTxOnly" presStyleLbl="node1" presStyleIdx="2" presStyleCnt="5">
        <dgm:presLayoutVars>
          <dgm:chMax val="0"/>
          <dgm:chPref val="0"/>
          <dgm:bulletEnabled val="1"/>
        </dgm:presLayoutVars>
      </dgm:prSet>
      <dgm:spPr/>
      <dgm:t>
        <a:bodyPr/>
        <a:lstStyle/>
        <a:p>
          <a:endParaRPr lang="en-US"/>
        </a:p>
      </dgm:t>
    </dgm:pt>
    <dgm:pt modelId="{F64C1F5C-1C94-469F-B621-7160F7BA4DBE}" type="pres">
      <dgm:prSet presAssocID="{10D4697B-293A-462F-AEF0-FFCFF60877FD}" presName="parTxOnlySpace" presStyleCnt="0"/>
      <dgm:spPr/>
    </dgm:pt>
    <dgm:pt modelId="{CC23AE3D-2580-45C2-B41C-D36AC4D014C6}" type="pres">
      <dgm:prSet presAssocID="{BB2785F8-5943-4E2C-A6C1-CC536F8B7781}" presName="parTxOnly" presStyleLbl="node1" presStyleIdx="3" presStyleCnt="5">
        <dgm:presLayoutVars>
          <dgm:chMax val="0"/>
          <dgm:chPref val="0"/>
          <dgm:bulletEnabled val="1"/>
        </dgm:presLayoutVars>
      </dgm:prSet>
      <dgm:spPr/>
      <dgm:t>
        <a:bodyPr/>
        <a:lstStyle/>
        <a:p>
          <a:endParaRPr lang="en-US"/>
        </a:p>
      </dgm:t>
    </dgm:pt>
    <dgm:pt modelId="{AB5EAB69-510E-4D6D-A498-BE52457E5103}" type="pres">
      <dgm:prSet presAssocID="{F5CB24A9-727D-46F9-A64B-CF5A8B6D2EAF}" presName="parTxOnlySpace" presStyleCnt="0"/>
      <dgm:spPr/>
    </dgm:pt>
    <dgm:pt modelId="{258880A3-4420-42FA-97EC-D6AA64112F20}" type="pres">
      <dgm:prSet presAssocID="{5B872A53-53EF-4C41-88F6-B49F82FDBE2B}" presName="parTxOnly" presStyleLbl="node1" presStyleIdx="4" presStyleCnt="5">
        <dgm:presLayoutVars>
          <dgm:chMax val="0"/>
          <dgm:chPref val="0"/>
          <dgm:bulletEnabled val="1"/>
        </dgm:presLayoutVars>
      </dgm:prSet>
      <dgm:spPr/>
      <dgm:t>
        <a:bodyPr/>
        <a:lstStyle/>
        <a:p>
          <a:endParaRPr lang="en-US"/>
        </a:p>
      </dgm:t>
    </dgm:pt>
  </dgm:ptLst>
  <dgm:cxnLst>
    <dgm:cxn modelId="{77388341-A38D-4754-A51F-279990A8BD8E}" type="presOf" srcId="{81BCF6F8-CD2C-49C4-851A-AA408FE90B4A}" destId="{ED79068A-5073-4410-B6C5-8358FE959CB5}" srcOrd="0" destOrd="0" presId="urn:microsoft.com/office/officeart/2005/8/layout/chevron1"/>
    <dgm:cxn modelId="{0B685376-C6C2-4B93-9DA4-2BE1F9E29313}" srcId="{81BCF6F8-CD2C-49C4-851A-AA408FE90B4A}" destId="{054FB047-7D2F-44F3-94B1-BD7353B33BEF}" srcOrd="2" destOrd="0" parTransId="{69BFEDC8-9681-4791-96AB-2B9DFC19FC50}" sibTransId="{10D4697B-293A-462F-AEF0-FFCFF60877FD}"/>
    <dgm:cxn modelId="{73188FFD-985C-49D8-8621-E49688D8B0CF}" type="presOf" srcId="{5B872A53-53EF-4C41-88F6-B49F82FDBE2B}" destId="{258880A3-4420-42FA-97EC-D6AA64112F20}" srcOrd="0" destOrd="0" presId="urn:microsoft.com/office/officeart/2005/8/layout/chevron1"/>
    <dgm:cxn modelId="{8F47E550-7CA6-4A40-A1CE-BD25E44AFEAC}" type="presOf" srcId="{054FB047-7D2F-44F3-94B1-BD7353B33BEF}" destId="{364C817E-8A13-4705-A490-FB28E631AE8A}" srcOrd="0" destOrd="0" presId="urn:microsoft.com/office/officeart/2005/8/layout/chevron1"/>
    <dgm:cxn modelId="{470B5529-DECE-4418-AEAA-C93D5926A8B8}" srcId="{81BCF6F8-CD2C-49C4-851A-AA408FE90B4A}" destId="{5B872A53-53EF-4C41-88F6-B49F82FDBE2B}" srcOrd="4" destOrd="0" parTransId="{DD5DAE6D-3DEE-401F-A395-591AEFCFF2C9}" sibTransId="{73BECCB3-A5BF-4BA4-9363-F45FC878F0D6}"/>
    <dgm:cxn modelId="{035ACEB9-BFB3-4926-AA57-C490201B8330}" srcId="{81BCF6F8-CD2C-49C4-851A-AA408FE90B4A}" destId="{BB2785F8-5943-4E2C-A6C1-CC536F8B7781}" srcOrd="3" destOrd="0" parTransId="{59794DA5-9DC5-44FE-AAF6-E8A39F75F926}" sibTransId="{F5CB24A9-727D-46F9-A64B-CF5A8B6D2EAF}"/>
    <dgm:cxn modelId="{A5921E04-22E5-4E19-B282-FA5BD5D34857}" srcId="{81BCF6F8-CD2C-49C4-851A-AA408FE90B4A}" destId="{F6D299AA-AEFD-4847-A20E-B0919105F86E}" srcOrd="1" destOrd="0" parTransId="{C89DE3CA-BAC2-4F2E-AD55-1AB81F7DD07F}" sibTransId="{B89CD80F-D063-46F7-88CD-7FB9C84DD722}"/>
    <dgm:cxn modelId="{B6970692-4847-4DFD-8018-6571911E50C9}" type="presOf" srcId="{BB2785F8-5943-4E2C-A6C1-CC536F8B7781}" destId="{CC23AE3D-2580-45C2-B41C-D36AC4D014C6}" srcOrd="0" destOrd="0" presId="urn:microsoft.com/office/officeart/2005/8/layout/chevron1"/>
    <dgm:cxn modelId="{3CD1FAB6-CA8D-4546-BAD9-F56B921F2FAA}" srcId="{81BCF6F8-CD2C-49C4-851A-AA408FE90B4A}" destId="{4E38EF18-EDC6-4618-8898-F882C64BA826}" srcOrd="0" destOrd="0" parTransId="{BEB7910B-F44D-4260-9F92-07B7817C286C}" sibTransId="{AD9AAACD-7AD3-4434-A7C1-07765B06A108}"/>
    <dgm:cxn modelId="{E44B44FF-4E41-485E-AD85-7858D17C6D4D}" type="presOf" srcId="{4E38EF18-EDC6-4618-8898-F882C64BA826}" destId="{157922EC-B202-4441-B84E-1087CD8EEB81}" srcOrd="0" destOrd="0" presId="urn:microsoft.com/office/officeart/2005/8/layout/chevron1"/>
    <dgm:cxn modelId="{1CAF91A8-A853-41A5-8F24-7E2603219EC7}" type="presOf" srcId="{F6D299AA-AEFD-4847-A20E-B0919105F86E}" destId="{8C2E7028-E888-411C-B617-C9C835B8288B}" srcOrd="0" destOrd="0" presId="urn:microsoft.com/office/officeart/2005/8/layout/chevron1"/>
    <dgm:cxn modelId="{3072D5AA-8077-488C-BE01-ADA498B2B8AC}" type="presParOf" srcId="{ED79068A-5073-4410-B6C5-8358FE959CB5}" destId="{157922EC-B202-4441-B84E-1087CD8EEB81}" srcOrd="0" destOrd="0" presId="urn:microsoft.com/office/officeart/2005/8/layout/chevron1"/>
    <dgm:cxn modelId="{6D3E3E1A-56FD-4AA0-97B9-7CD1FF2F45CE}" type="presParOf" srcId="{ED79068A-5073-4410-B6C5-8358FE959CB5}" destId="{E07C0D01-34AA-4D4A-A03F-5D179D7731F6}" srcOrd="1" destOrd="0" presId="urn:microsoft.com/office/officeart/2005/8/layout/chevron1"/>
    <dgm:cxn modelId="{6E5AC28B-E262-4202-8D0C-32F48E9BF876}" type="presParOf" srcId="{ED79068A-5073-4410-B6C5-8358FE959CB5}" destId="{8C2E7028-E888-411C-B617-C9C835B8288B}" srcOrd="2" destOrd="0" presId="urn:microsoft.com/office/officeart/2005/8/layout/chevron1"/>
    <dgm:cxn modelId="{1B665862-C0A4-43CD-A5A6-E079E4943D8C}" type="presParOf" srcId="{ED79068A-5073-4410-B6C5-8358FE959CB5}" destId="{028D0311-5958-4BEC-9574-9061E18C5348}" srcOrd="3" destOrd="0" presId="urn:microsoft.com/office/officeart/2005/8/layout/chevron1"/>
    <dgm:cxn modelId="{97E47A16-31BD-4C04-99DE-5CCE10D67AF3}" type="presParOf" srcId="{ED79068A-5073-4410-B6C5-8358FE959CB5}" destId="{364C817E-8A13-4705-A490-FB28E631AE8A}" srcOrd="4" destOrd="0" presId="urn:microsoft.com/office/officeart/2005/8/layout/chevron1"/>
    <dgm:cxn modelId="{37A4F463-4DC1-476D-B17F-67E41A9B100F}" type="presParOf" srcId="{ED79068A-5073-4410-B6C5-8358FE959CB5}" destId="{F64C1F5C-1C94-469F-B621-7160F7BA4DBE}" srcOrd="5" destOrd="0" presId="urn:microsoft.com/office/officeart/2005/8/layout/chevron1"/>
    <dgm:cxn modelId="{267A26B0-6DBC-49E3-956A-FC56C4ACFA4E}" type="presParOf" srcId="{ED79068A-5073-4410-B6C5-8358FE959CB5}" destId="{CC23AE3D-2580-45C2-B41C-D36AC4D014C6}" srcOrd="6" destOrd="0" presId="urn:microsoft.com/office/officeart/2005/8/layout/chevron1"/>
    <dgm:cxn modelId="{DB9D4E3D-E20D-4656-99FE-84804D7168CF}" type="presParOf" srcId="{ED79068A-5073-4410-B6C5-8358FE959CB5}" destId="{AB5EAB69-510E-4D6D-A498-BE52457E5103}" srcOrd="7" destOrd="0" presId="urn:microsoft.com/office/officeart/2005/8/layout/chevron1"/>
    <dgm:cxn modelId="{B714FD8F-149C-4E2B-9F75-CAB14788744E}" type="presParOf" srcId="{ED79068A-5073-4410-B6C5-8358FE959CB5}" destId="{258880A3-4420-42FA-97EC-D6AA64112F20}"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922EC-B202-4441-B84E-1087CD8EEB81}">
      <dsp:nvSpPr>
        <dsp:cNvPr id="0" name=""/>
        <dsp:cNvSpPr/>
      </dsp:nvSpPr>
      <dsp:spPr>
        <a:xfrm>
          <a:off x="2120" y="1799491"/>
          <a:ext cx="1887512" cy="755005"/>
        </a:xfrm>
        <a:prstGeom prst="chevron">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smtClean="0"/>
            <a:t>Define Objectives</a:t>
          </a:r>
          <a:endParaRPr lang="en-US" sz="1700" kern="1200" dirty="0"/>
        </a:p>
      </dsp:txBody>
      <dsp:txXfrm>
        <a:off x="379623" y="1799491"/>
        <a:ext cx="1132507" cy="755005"/>
      </dsp:txXfrm>
    </dsp:sp>
    <dsp:sp modelId="{8C2E7028-E888-411C-B617-C9C835B8288B}">
      <dsp:nvSpPr>
        <dsp:cNvPr id="0" name=""/>
        <dsp:cNvSpPr/>
      </dsp:nvSpPr>
      <dsp:spPr>
        <a:xfrm>
          <a:off x="1700882" y="1799491"/>
          <a:ext cx="1887512" cy="755005"/>
        </a:xfrm>
        <a:prstGeom prst="chevron">
          <a:avLst/>
        </a:prstGeom>
        <a:solidFill>
          <a:schemeClr val="accent3">
            <a:shade val="80000"/>
            <a:hueOff val="54727"/>
            <a:satOff val="-358"/>
            <a:lumOff val="61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smtClean="0"/>
            <a:t>ID Key Criteria</a:t>
          </a:r>
          <a:endParaRPr lang="en-US" sz="1700" kern="1200" dirty="0"/>
        </a:p>
      </dsp:txBody>
      <dsp:txXfrm>
        <a:off x="2078385" y="1799491"/>
        <a:ext cx="1132507" cy="755005"/>
      </dsp:txXfrm>
    </dsp:sp>
    <dsp:sp modelId="{364C817E-8A13-4705-A490-FB28E631AE8A}">
      <dsp:nvSpPr>
        <dsp:cNvPr id="0" name=""/>
        <dsp:cNvSpPr/>
      </dsp:nvSpPr>
      <dsp:spPr>
        <a:xfrm>
          <a:off x="3399643" y="1799491"/>
          <a:ext cx="1887512" cy="755005"/>
        </a:xfrm>
        <a:prstGeom prst="chevron">
          <a:avLst/>
        </a:prstGeom>
        <a:solidFill>
          <a:schemeClr val="accent3">
            <a:shade val="80000"/>
            <a:hueOff val="109454"/>
            <a:satOff val="-716"/>
            <a:lumOff val="122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smtClean="0"/>
            <a:t>ID Orgs and Gather Info</a:t>
          </a:r>
          <a:endParaRPr lang="en-US" sz="1700" kern="1200" dirty="0"/>
        </a:p>
      </dsp:txBody>
      <dsp:txXfrm>
        <a:off x="3777146" y="1799491"/>
        <a:ext cx="1132507" cy="755005"/>
      </dsp:txXfrm>
    </dsp:sp>
    <dsp:sp modelId="{CC23AE3D-2580-45C2-B41C-D36AC4D014C6}">
      <dsp:nvSpPr>
        <dsp:cNvPr id="0" name=""/>
        <dsp:cNvSpPr/>
      </dsp:nvSpPr>
      <dsp:spPr>
        <a:xfrm>
          <a:off x="5098405" y="1799491"/>
          <a:ext cx="1887512" cy="755005"/>
        </a:xfrm>
        <a:prstGeom prst="chevron">
          <a:avLst/>
        </a:prstGeom>
        <a:solidFill>
          <a:schemeClr val="accent3">
            <a:shade val="80000"/>
            <a:hueOff val="164182"/>
            <a:satOff val="-1073"/>
            <a:lumOff val="184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smtClean="0"/>
            <a:t>Narrow the List</a:t>
          </a:r>
          <a:endParaRPr lang="en-US" sz="1700" kern="1200" dirty="0"/>
        </a:p>
      </dsp:txBody>
      <dsp:txXfrm>
        <a:off x="5475908" y="1799491"/>
        <a:ext cx="1132507" cy="755005"/>
      </dsp:txXfrm>
    </dsp:sp>
    <dsp:sp modelId="{258880A3-4420-42FA-97EC-D6AA64112F20}">
      <dsp:nvSpPr>
        <dsp:cNvPr id="0" name=""/>
        <dsp:cNvSpPr/>
      </dsp:nvSpPr>
      <dsp:spPr>
        <a:xfrm>
          <a:off x="6797166" y="1799491"/>
          <a:ext cx="1887512" cy="755005"/>
        </a:xfrm>
        <a:prstGeom prst="chevron">
          <a:avLst/>
        </a:prstGeom>
        <a:solidFill>
          <a:schemeClr val="accent3">
            <a:shade val="80000"/>
            <a:hueOff val="218909"/>
            <a:satOff val="-1431"/>
            <a:lumOff val="2455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smtClean="0"/>
            <a:t>Make a Decision</a:t>
          </a:r>
          <a:endParaRPr lang="en-US" sz="1700" kern="1200" dirty="0"/>
        </a:p>
      </dsp:txBody>
      <dsp:txXfrm>
        <a:off x="7174669" y="1799491"/>
        <a:ext cx="1132507" cy="75500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3155" tIns="46578" rIns="93155" bIns="46578" rtlCol="0"/>
          <a:lstStyle>
            <a:lvl1pPr algn="l">
              <a:defRPr sz="1200"/>
            </a:lvl1pPr>
          </a:lstStyle>
          <a:p>
            <a:endParaRPr lang="en-US"/>
          </a:p>
        </p:txBody>
      </p:sp>
      <p:sp>
        <p:nvSpPr>
          <p:cNvPr id="3" name="Date Placeholder 2"/>
          <p:cNvSpPr>
            <a:spLocks noGrp="1"/>
          </p:cNvSpPr>
          <p:nvPr>
            <p:ph type="dt" sz="quarter" idx="1"/>
          </p:nvPr>
        </p:nvSpPr>
        <p:spPr>
          <a:xfrm>
            <a:off x="4014100" y="0"/>
            <a:ext cx="3070860" cy="468630"/>
          </a:xfrm>
          <a:prstGeom prst="rect">
            <a:avLst/>
          </a:prstGeom>
        </p:spPr>
        <p:txBody>
          <a:bodyPr vert="horz" lIns="93155" tIns="46578" rIns="93155" bIns="46578" rtlCol="0"/>
          <a:lstStyle>
            <a:lvl1pPr algn="r">
              <a:defRPr sz="1200"/>
            </a:lvl1pPr>
          </a:lstStyle>
          <a:p>
            <a:fld id="{C2D295B8-E5BD-4D6C-B09F-096FF2CBC6CE}" type="datetimeFigureOut">
              <a:rPr lang="en-US" smtClean="0"/>
              <a:t>6/27/2013</a:t>
            </a:fld>
            <a:endParaRPr lang="en-US"/>
          </a:p>
        </p:txBody>
      </p:sp>
      <p:sp>
        <p:nvSpPr>
          <p:cNvPr id="4" name="Footer Placeholder 3"/>
          <p:cNvSpPr>
            <a:spLocks noGrp="1"/>
          </p:cNvSpPr>
          <p:nvPr>
            <p:ph type="ftr" sz="quarter" idx="2"/>
          </p:nvPr>
        </p:nvSpPr>
        <p:spPr>
          <a:xfrm>
            <a:off x="0" y="8902344"/>
            <a:ext cx="3070860" cy="468630"/>
          </a:xfrm>
          <a:prstGeom prst="rect">
            <a:avLst/>
          </a:prstGeom>
        </p:spPr>
        <p:txBody>
          <a:bodyPr vert="horz" lIns="93155" tIns="46578" rIns="93155" bIns="46578" rtlCol="0" anchor="b"/>
          <a:lstStyle>
            <a:lvl1pPr algn="l">
              <a:defRPr sz="1200"/>
            </a:lvl1pPr>
          </a:lstStyle>
          <a:p>
            <a:endParaRPr lang="en-US"/>
          </a:p>
        </p:txBody>
      </p:sp>
      <p:sp>
        <p:nvSpPr>
          <p:cNvPr id="5" name="Slide Number Placeholder 4"/>
          <p:cNvSpPr>
            <a:spLocks noGrp="1"/>
          </p:cNvSpPr>
          <p:nvPr>
            <p:ph type="sldNum" sz="quarter" idx="3"/>
          </p:nvPr>
        </p:nvSpPr>
        <p:spPr>
          <a:xfrm>
            <a:off x="4014100" y="8902344"/>
            <a:ext cx="3070860" cy="468630"/>
          </a:xfrm>
          <a:prstGeom prst="rect">
            <a:avLst/>
          </a:prstGeom>
        </p:spPr>
        <p:txBody>
          <a:bodyPr vert="horz" lIns="93155" tIns="46578" rIns="93155" bIns="46578" rtlCol="0" anchor="b"/>
          <a:lstStyle>
            <a:lvl1pPr algn="r">
              <a:defRPr sz="1200"/>
            </a:lvl1pPr>
          </a:lstStyle>
          <a:p>
            <a:fld id="{58FCF918-48AD-4B3B-A175-0E22B9578196}" type="slidenum">
              <a:rPr lang="en-US" smtClean="0"/>
              <a:t>‹#›</a:t>
            </a:fld>
            <a:endParaRPr lang="en-US"/>
          </a:p>
        </p:txBody>
      </p:sp>
    </p:spTree>
    <p:extLst>
      <p:ext uri="{BB962C8B-B14F-4D97-AF65-F5344CB8AC3E}">
        <p14:creationId xmlns:p14="http://schemas.microsoft.com/office/powerpoint/2010/main" val="30514541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3155" tIns="46578" rIns="93155" bIns="46578" rtlCol="0"/>
          <a:lstStyle>
            <a:lvl1pPr algn="l">
              <a:defRPr sz="1200"/>
            </a:lvl1pPr>
          </a:lstStyle>
          <a:p>
            <a:endParaRPr lang="en-US"/>
          </a:p>
        </p:txBody>
      </p:sp>
      <p:sp>
        <p:nvSpPr>
          <p:cNvPr id="3" name="Date Placeholder 2"/>
          <p:cNvSpPr>
            <a:spLocks noGrp="1"/>
          </p:cNvSpPr>
          <p:nvPr>
            <p:ph type="dt" idx="1"/>
          </p:nvPr>
        </p:nvSpPr>
        <p:spPr>
          <a:xfrm>
            <a:off x="4014100" y="0"/>
            <a:ext cx="3070860" cy="468630"/>
          </a:xfrm>
          <a:prstGeom prst="rect">
            <a:avLst/>
          </a:prstGeom>
        </p:spPr>
        <p:txBody>
          <a:bodyPr vert="horz" lIns="93155" tIns="46578" rIns="93155" bIns="46578" rtlCol="0"/>
          <a:lstStyle>
            <a:lvl1pPr algn="r">
              <a:defRPr sz="1200"/>
            </a:lvl1pPr>
          </a:lstStyle>
          <a:p>
            <a:fld id="{DD876295-3E8D-406C-8F1E-CE678EB04BFA}" type="datetimeFigureOut">
              <a:rPr lang="en-US" smtClean="0"/>
              <a:t>6/27/2013</a:t>
            </a:fld>
            <a:endParaRPr lang="en-US"/>
          </a:p>
        </p:txBody>
      </p:sp>
      <p:sp>
        <p:nvSpPr>
          <p:cNvPr id="4" name="Slide Image Placeholder 3"/>
          <p:cNvSpPr>
            <a:spLocks noGrp="1" noRot="1" noChangeAspect="1"/>
          </p:cNvSpPr>
          <p:nvPr>
            <p:ph type="sldImg" idx="2"/>
          </p:nvPr>
        </p:nvSpPr>
        <p:spPr>
          <a:xfrm>
            <a:off x="1200150" y="701675"/>
            <a:ext cx="4686300" cy="3516313"/>
          </a:xfrm>
          <a:prstGeom prst="rect">
            <a:avLst/>
          </a:prstGeom>
          <a:noFill/>
          <a:ln w="12700">
            <a:solidFill>
              <a:prstClr val="black"/>
            </a:solidFill>
          </a:ln>
        </p:spPr>
        <p:txBody>
          <a:bodyPr vert="horz" lIns="93155" tIns="46578" rIns="93155" bIns="46578" rtlCol="0" anchor="ctr"/>
          <a:lstStyle/>
          <a:p>
            <a:endParaRPr lang="en-US"/>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3155" tIns="46578" rIns="93155" bIns="4657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02344"/>
            <a:ext cx="3070860" cy="468630"/>
          </a:xfrm>
          <a:prstGeom prst="rect">
            <a:avLst/>
          </a:prstGeom>
        </p:spPr>
        <p:txBody>
          <a:bodyPr vert="horz" lIns="93155" tIns="46578" rIns="93155" bIns="46578" rtlCol="0" anchor="b"/>
          <a:lstStyle>
            <a:lvl1pPr algn="l">
              <a:defRPr sz="1200"/>
            </a:lvl1pPr>
          </a:lstStyle>
          <a:p>
            <a:endParaRPr lang="en-US"/>
          </a:p>
        </p:txBody>
      </p:sp>
      <p:sp>
        <p:nvSpPr>
          <p:cNvPr id="7" name="Slide Number Placeholder 6"/>
          <p:cNvSpPr>
            <a:spLocks noGrp="1"/>
          </p:cNvSpPr>
          <p:nvPr>
            <p:ph type="sldNum" sz="quarter" idx="5"/>
          </p:nvPr>
        </p:nvSpPr>
        <p:spPr>
          <a:xfrm>
            <a:off x="4014100" y="8902344"/>
            <a:ext cx="3070860" cy="468630"/>
          </a:xfrm>
          <a:prstGeom prst="rect">
            <a:avLst/>
          </a:prstGeom>
        </p:spPr>
        <p:txBody>
          <a:bodyPr vert="horz" lIns="93155" tIns="46578" rIns="93155" bIns="46578" rtlCol="0" anchor="b"/>
          <a:lstStyle>
            <a:lvl1pPr algn="r">
              <a:defRPr sz="1200"/>
            </a:lvl1pPr>
          </a:lstStyle>
          <a:p>
            <a:fld id="{5F067505-1A01-47F6-A462-283A70E22F17}" type="slidenum">
              <a:rPr lang="en-US" smtClean="0"/>
              <a:t>‹#›</a:t>
            </a:fld>
            <a:endParaRPr lang="en-US"/>
          </a:p>
        </p:txBody>
      </p:sp>
    </p:spTree>
    <p:extLst>
      <p:ext uri="{BB962C8B-B14F-4D97-AF65-F5344CB8AC3E}">
        <p14:creationId xmlns:p14="http://schemas.microsoft.com/office/powerpoint/2010/main" val="2382714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for joining me</a:t>
            </a:r>
            <a:r>
              <a:rPr lang="en-US" baseline="0" dirty="0" smtClean="0"/>
              <a:t> today</a:t>
            </a:r>
            <a:endParaRPr lang="en-US" dirty="0"/>
          </a:p>
        </p:txBody>
      </p:sp>
      <p:sp>
        <p:nvSpPr>
          <p:cNvPr id="4" name="Slide Number Placeholder 3"/>
          <p:cNvSpPr>
            <a:spLocks noGrp="1"/>
          </p:cNvSpPr>
          <p:nvPr>
            <p:ph type="sldNum" sz="quarter" idx="10"/>
          </p:nvPr>
        </p:nvSpPr>
        <p:spPr/>
        <p:txBody>
          <a:bodyPr/>
          <a:lstStyle/>
          <a:p>
            <a:fld id="{5F067505-1A01-47F6-A462-283A70E22F17}" type="slidenum">
              <a:rPr lang="en-US" smtClean="0"/>
              <a:t>1</a:t>
            </a:fld>
            <a:endParaRPr lang="en-US"/>
          </a:p>
        </p:txBody>
      </p:sp>
    </p:spTree>
    <p:extLst>
      <p:ext uri="{BB962C8B-B14F-4D97-AF65-F5344CB8AC3E}">
        <p14:creationId xmlns:p14="http://schemas.microsoft.com/office/powerpoint/2010/main" val="400814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501">
              <a:defRPr/>
            </a:pPr>
            <a:r>
              <a:rPr lang="en-US" sz="1100" dirty="0"/>
              <a:t>The next step is focused on scoping and identifying partners. What it really means is being thoughtful – not just choosing the organizations that you have worked with before.  </a:t>
            </a:r>
          </a:p>
          <a:p>
            <a:pPr defTabSz="931501">
              <a:defRPr/>
            </a:pPr>
            <a:endParaRPr lang="en-US" sz="1100" dirty="0"/>
          </a:p>
          <a:p>
            <a:pPr defTabSz="931501">
              <a:defRPr/>
            </a:pPr>
            <a:r>
              <a:rPr lang="en-US" sz="1100" dirty="0"/>
              <a:t>It makes sense to do a rigorous job of scanning the field, and doing your due diligence to make sure that you’re finding the right fit with the least amount of risk.</a:t>
            </a:r>
          </a:p>
          <a:p>
            <a:pPr lvl="0"/>
            <a:endParaRPr lang="en-US" sz="1100" dirty="0"/>
          </a:p>
          <a:p>
            <a:pPr lvl="0"/>
            <a:r>
              <a:rPr lang="en-US" sz="1100" b="1" dirty="0"/>
              <a:t>We all can think of times when we chose the wrong partner…Is there anyone here who can honestly say they have never made a poor choice of partners?  Please raise your hand! High!!</a:t>
            </a:r>
          </a:p>
          <a:p>
            <a:endParaRPr lang="en-US" sz="1100" dirty="0"/>
          </a:p>
        </p:txBody>
      </p:sp>
      <p:sp>
        <p:nvSpPr>
          <p:cNvPr id="4" name="Slide Number Placeholder 3"/>
          <p:cNvSpPr>
            <a:spLocks noGrp="1"/>
          </p:cNvSpPr>
          <p:nvPr>
            <p:ph type="sldNum" sz="quarter" idx="10"/>
          </p:nvPr>
        </p:nvSpPr>
        <p:spPr/>
        <p:txBody>
          <a:bodyPr/>
          <a:lstStyle/>
          <a:p>
            <a:fld id="{F0C10F85-858B-4A66-8D10-C21F7C540E6D}" type="slidenum">
              <a:rPr lang="en-US" smtClean="0">
                <a:solidFill>
                  <a:prstClr val="black"/>
                </a:solidFill>
              </a:rPr>
              <a:pPr/>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100" dirty="0"/>
              <a:t>Here is a set of general steps follow to help you make an informed decision about your partner choice – </a:t>
            </a:r>
          </a:p>
          <a:p>
            <a:pPr lvl="0"/>
            <a:r>
              <a:rPr lang="en-US" sz="1100" dirty="0"/>
              <a:t>Defining the OBJECTIVES for your project</a:t>
            </a:r>
          </a:p>
          <a:p>
            <a:pPr lvl="0"/>
            <a:r>
              <a:rPr lang="en-US" sz="1100" dirty="0"/>
              <a:t>Identifying KEY CRITERIA for what you want in a partner in order meet your objectives (and the gaps in your own orgs expertise)</a:t>
            </a:r>
          </a:p>
          <a:p>
            <a:pPr lvl="0"/>
            <a:r>
              <a:rPr lang="en-US" sz="1100" dirty="0"/>
              <a:t>ID potential orgs and gather information about them,</a:t>
            </a:r>
          </a:p>
          <a:p>
            <a:pPr lvl="0"/>
            <a:r>
              <a:rPr lang="en-US" sz="1100" dirty="0"/>
              <a:t>NARROW the list through consultation with your team, </a:t>
            </a:r>
          </a:p>
          <a:p>
            <a:pPr lvl="0"/>
            <a:r>
              <a:rPr lang="en-US" sz="1100" dirty="0"/>
              <a:t>MAKE A DECISION.</a:t>
            </a:r>
          </a:p>
          <a:p>
            <a:pPr lvl="0"/>
            <a:endParaRPr lang="en-US" dirty="0"/>
          </a:p>
          <a:p>
            <a:pPr defTabSz="931501">
              <a:defRPr/>
            </a:pPr>
            <a:endParaRPr lang="en-US" dirty="0" smtClean="0"/>
          </a:p>
          <a:p>
            <a:pPr defTabSz="931501">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1BDA3696-2186-4A5A-866A-C054FB3AAF6A}"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This kind of assessment form helps you ask systematic questions of any potential partner to ensure a good fit with the goals and needs of the partnership – and ensures that you’re making a defensible decision that is made on solid facts.</a:t>
            </a:r>
          </a:p>
          <a:p>
            <a:endParaRPr lang="en-US" sz="1100" dirty="0"/>
          </a:p>
          <a:p>
            <a:r>
              <a:rPr lang="en-US" sz="1100" dirty="0"/>
              <a:t>Current status – what you know so far, reliability of your info sources</a:t>
            </a:r>
          </a:p>
          <a:p>
            <a:r>
              <a:rPr lang="en-US" sz="1100" dirty="0"/>
              <a:t>Further action – note where more info is required, remaining concerns</a:t>
            </a:r>
          </a:p>
        </p:txBody>
      </p:sp>
      <p:sp>
        <p:nvSpPr>
          <p:cNvPr id="4" name="Slide Number Placeholder 3"/>
          <p:cNvSpPr>
            <a:spLocks noGrp="1"/>
          </p:cNvSpPr>
          <p:nvPr>
            <p:ph type="sldNum" sz="quarter" idx="10"/>
          </p:nvPr>
        </p:nvSpPr>
        <p:spPr/>
        <p:txBody>
          <a:bodyPr/>
          <a:lstStyle/>
          <a:p>
            <a:fld id="{5F067505-1A01-47F6-A462-283A70E22F17}" type="slidenum">
              <a:rPr lang="en-US" smtClean="0"/>
              <a:t>12</a:t>
            </a:fld>
            <a:endParaRPr lang="en-US"/>
          </a:p>
        </p:txBody>
      </p:sp>
    </p:spTree>
    <p:extLst>
      <p:ext uri="{BB962C8B-B14F-4D97-AF65-F5344CB8AC3E}">
        <p14:creationId xmlns:p14="http://schemas.microsoft.com/office/powerpoint/2010/main" val="3256789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100" dirty="0"/>
              <a:t>NOW You’ve chosen the partner or set of partners that you want to work with, and so it’s time to seal the deal and document the partnership. </a:t>
            </a:r>
          </a:p>
          <a:p>
            <a:endParaRPr lang="en-US" dirty="0"/>
          </a:p>
        </p:txBody>
      </p:sp>
      <p:sp>
        <p:nvSpPr>
          <p:cNvPr id="4" name="Slide Number Placeholder 3"/>
          <p:cNvSpPr>
            <a:spLocks noGrp="1"/>
          </p:cNvSpPr>
          <p:nvPr>
            <p:ph type="sldNum" sz="quarter" idx="10"/>
          </p:nvPr>
        </p:nvSpPr>
        <p:spPr/>
        <p:txBody>
          <a:bodyPr/>
          <a:lstStyle/>
          <a:p>
            <a:fld id="{F0C10F85-858B-4A66-8D10-C21F7C540E6D}"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dirty="0"/>
              <a:t>You may need more legal formality if it’s a more intense project where money and activities are being shared.  Or if you’re doing very simple coordination of work, you might not need to be so formal. </a:t>
            </a:r>
          </a:p>
          <a:p>
            <a:pPr lvl="0"/>
            <a:endParaRPr lang="en-US" sz="1100" dirty="0"/>
          </a:p>
          <a:p>
            <a:pPr lvl="0"/>
            <a:r>
              <a:rPr lang="en-US" sz="1100" dirty="0"/>
              <a:t>And as your partnership evolves and changes over time, you will always want to come back and re-evaluate whether you have adequate documentation for your purposes.</a:t>
            </a:r>
          </a:p>
          <a:p>
            <a:endParaRPr lang="en-US" dirty="0"/>
          </a:p>
        </p:txBody>
      </p:sp>
      <p:sp>
        <p:nvSpPr>
          <p:cNvPr id="4" name="Slide Number Placeholder 3"/>
          <p:cNvSpPr>
            <a:spLocks noGrp="1"/>
          </p:cNvSpPr>
          <p:nvPr>
            <p:ph type="sldNum" sz="quarter" idx="10"/>
          </p:nvPr>
        </p:nvSpPr>
        <p:spPr/>
        <p:txBody>
          <a:bodyPr/>
          <a:lstStyle/>
          <a:p>
            <a:fld id="{5F067505-1A01-47F6-A462-283A70E22F17}" type="slidenum">
              <a:rPr lang="en-US" smtClean="0"/>
              <a:t>14</a:t>
            </a:fld>
            <a:endParaRPr lang="en-US"/>
          </a:p>
        </p:txBody>
      </p:sp>
    </p:spTree>
    <p:extLst>
      <p:ext uri="{BB962C8B-B14F-4D97-AF65-F5344CB8AC3E}">
        <p14:creationId xmlns:p14="http://schemas.microsoft.com/office/powerpoint/2010/main" val="17138097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571">
              <a:defRPr/>
            </a:pPr>
            <a:r>
              <a:rPr lang="en-US" sz="1100" dirty="0"/>
              <a:t>Regardless of which kind of agreement is for you, you will want to think through if not DOCUMENT, these kinds of things….</a:t>
            </a:r>
          </a:p>
          <a:p>
            <a:endParaRPr lang="en-US" dirty="0"/>
          </a:p>
        </p:txBody>
      </p:sp>
      <p:sp>
        <p:nvSpPr>
          <p:cNvPr id="4" name="Slide Number Placeholder 3"/>
          <p:cNvSpPr>
            <a:spLocks noGrp="1"/>
          </p:cNvSpPr>
          <p:nvPr>
            <p:ph type="sldNum" sz="quarter" idx="10"/>
          </p:nvPr>
        </p:nvSpPr>
        <p:spPr/>
        <p:txBody>
          <a:bodyPr/>
          <a:lstStyle/>
          <a:p>
            <a:fld id="{5F067505-1A01-47F6-A462-283A70E22F17}" type="slidenum">
              <a:rPr lang="en-US" smtClean="0"/>
              <a:t>15</a:t>
            </a:fld>
            <a:endParaRPr lang="en-US"/>
          </a:p>
        </p:txBody>
      </p:sp>
    </p:spTree>
    <p:extLst>
      <p:ext uri="{BB962C8B-B14F-4D97-AF65-F5344CB8AC3E}">
        <p14:creationId xmlns:p14="http://schemas.microsoft.com/office/powerpoint/2010/main" val="3439378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100" dirty="0"/>
              <a:t>It may seem like the </a:t>
            </a:r>
            <a:r>
              <a:rPr lang="en-US" sz="1100" dirty="0" err="1"/>
              <a:t>hardwork</a:t>
            </a:r>
            <a:r>
              <a:rPr lang="en-US" sz="1100" dirty="0"/>
              <a:t> is done now – you have chosen the right partners, you have solid </a:t>
            </a:r>
            <a:r>
              <a:rPr lang="en-US" sz="1100" dirty="0" err="1"/>
              <a:t>workplans</a:t>
            </a:r>
            <a:r>
              <a:rPr lang="en-US" sz="1100" dirty="0"/>
              <a:t> and roles mapped out, and you have created appropriate agreements. But – of course, now the real joint work and project implementation  - and you’ll be able to see if your hard work building the foundation of the partnership pays off. </a:t>
            </a:r>
          </a:p>
          <a:p>
            <a:pPr lvl="0"/>
            <a:endParaRPr lang="en-US" b="1" dirty="0"/>
          </a:p>
          <a:p>
            <a:pPr lvl="0"/>
            <a:endParaRPr lang="en-US" dirty="0"/>
          </a:p>
        </p:txBody>
      </p:sp>
      <p:sp>
        <p:nvSpPr>
          <p:cNvPr id="4" name="Slide Number Placeholder 3"/>
          <p:cNvSpPr>
            <a:spLocks noGrp="1"/>
          </p:cNvSpPr>
          <p:nvPr>
            <p:ph type="sldNum" sz="quarter" idx="10"/>
          </p:nvPr>
        </p:nvSpPr>
        <p:spPr/>
        <p:txBody>
          <a:bodyPr/>
          <a:lstStyle/>
          <a:p>
            <a:fld id="{F0C10F85-858B-4A66-8D10-C21F7C540E6D}"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dirty="0"/>
              <a:t>Here are some very quick tips that we think help keep a partnership functioning well…</a:t>
            </a:r>
          </a:p>
          <a:p>
            <a:pPr lvl="0"/>
            <a:endParaRPr lang="en-US" sz="1100" dirty="0"/>
          </a:p>
          <a:p>
            <a:pPr lvl="0"/>
            <a:r>
              <a:rPr lang="en-US" sz="1100" dirty="0"/>
              <a:t>Communication of course/ IN PERSON </a:t>
            </a:r>
          </a:p>
          <a:p>
            <a:pPr lvl="0"/>
            <a:endParaRPr lang="en-US" sz="1100" dirty="0"/>
          </a:p>
          <a:p>
            <a:pPr lvl="0"/>
            <a:r>
              <a:rPr lang="en-US" sz="1100" dirty="0"/>
              <a:t>There is nothing like walking-the-ground to help highlight a problem or a need or an issue. Informal field trips can allow people to get to know one another as individuals rather than strangers or adversaries; to move beyond their stereotypes of one another as "an environmentalist," "a logger," or "a Forest Service ranger,</a:t>
            </a:r>
          </a:p>
          <a:p>
            <a:pPr lvl="0"/>
            <a:endParaRPr lang="en-US" sz="1100" dirty="0"/>
          </a:p>
          <a:p>
            <a:pPr lvl="0"/>
            <a:r>
              <a:rPr lang="en-US" sz="1100" dirty="0"/>
              <a:t>Depending on the scale and scope of your project, it is usually helpful to have someone who is on point for coordinating the effort. If this coordinating function is left to chance, tasks often fall through the cracks. </a:t>
            </a:r>
          </a:p>
          <a:p>
            <a:pPr lvl="0"/>
            <a:r>
              <a:rPr lang="en-US" sz="1100" dirty="0"/>
              <a:t>Action is motivating. Start with problems or issues that are more easily solved and that involve hands-on projects. If the collaboration is all about talking in a room, chances are good that people will slowly fade away from it.</a:t>
            </a:r>
          </a:p>
          <a:p>
            <a:endParaRPr lang="en-US" sz="1100" dirty="0"/>
          </a:p>
          <a:p>
            <a:endParaRPr lang="en-US" sz="1100" dirty="0"/>
          </a:p>
        </p:txBody>
      </p:sp>
      <p:sp>
        <p:nvSpPr>
          <p:cNvPr id="4" name="Slide Number Placeholder 3"/>
          <p:cNvSpPr>
            <a:spLocks noGrp="1"/>
          </p:cNvSpPr>
          <p:nvPr>
            <p:ph type="sldNum" sz="quarter" idx="10"/>
          </p:nvPr>
        </p:nvSpPr>
        <p:spPr/>
        <p:txBody>
          <a:bodyPr/>
          <a:lstStyle/>
          <a:p>
            <a:fld id="{5F067505-1A01-47F6-A462-283A70E22F17}" type="slidenum">
              <a:rPr lang="en-US" smtClean="0"/>
              <a:t>17</a:t>
            </a:fld>
            <a:endParaRPr lang="en-US"/>
          </a:p>
        </p:txBody>
      </p:sp>
    </p:spTree>
    <p:extLst>
      <p:ext uri="{BB962C8B-B14F-4D97-AF65-F5344CB8AC3E}">
        <p14:creationId xmlns:p14="http://schemas.microsoft.com/office/powerpoint/2010/main" val="23266526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sz="1100" dirty="0"/>
              <a:t>The right staff – that bring both art and science skills – is critical</a:t>
            </a:r>
          </a:p>
          <a:p>
            <a:pPr lvl="1"/>
            <a:r>
              <a:rPr lang="en-US" sz="1100" dirty="0"/>
              <a:t>Joint work planning, real coordination</a:t>
            </a:r>
          </a:p>
          <a:p>
            <a:pPr lvl="1"/>
            <a:r>
              <a:rPr lang="en-US" sz="1100" dirty="0"/>
              <a:t>Managing conflicts and problems so that they don’t undermine the collaborative effort</a:t>
            </a:r>
          </a:p>
          <a:p>
            <a:pPr lvl="1"/>
            <a:r>
              <a:rPr lang="en-US" sz="1100" dirty="0"/>
              <a:t>Celebrate – keep people motivated and help people see that, even if it’s slow, progress is being make toward goals.</a:t>
            </a:r>
          </a:p>
          <a:p>
            <a:endParaRPr lang="en-US" dirty="0" smtClean="0"/>
          </a:p>
        </p:txBody>
      </p:sp>
      <p:sp>
        <p:nvSpPr>
          <p:cNvPr id="4" name="Slide Number Placeholder 3"/>
          <p:cNvSpPr>
            <a:spLocks noGrp="1"/>
          </p:cNvSpPr>
          <p:nvPr>
            <p:ph type="sldNum" sz="quarter" idx="10"/>
          </p:nvPr>
        </p:nvSpPr>
        <p:spPr/>
        <p:txBody>
          <a:bodyPr/>
          <a:lstStyle/>
          <a:p>
            <a:fld id="{1BDA3696-2186-4A5A-866A-C054FB3AAF6A}"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the conservation sector, we are getting better and better at monitoring progress towards our outcomes. It makes sense that we’d want to understand and measure the effectiveness and health of our partnerships as a part of that. Simple and consistent assessments of your partnership will help you understand where problems are brewing – and allow you find solutions before the whole project gets derailed. </a:t>
            </a:r>
            <a:r>
              <a:rPr lang="en-US" dirty="0" smtClean="0"/>
              <a:t/>
            </a:r>
            <a:br>
              <a:rPr lang="en-US" dirty="0" smtClean="0"/>
            </a:br>
            <a:endParaRPr lang="en-US" dirty="0" smtClean="0"/>
          </a:p>
          <a:p>
            <a:r>
              <a:rPr lang="en-US" dirty="0" smtClean="0"/>
              <a:t>Routine monitoring not just</a:t>
            </a:r>
            <a:r>
              <a:rPr lang="en-US" baseline="0" dirty="0" smtClean="0"/>
              <a:t> of your outputs and outcomes, but ALSO of the health and effectiveness of your partnership can help you keep your work on track. This kind of measurement might be new to a lot of you – but getting early clues that a partnership is faltering can allow you to make some quick changes before you actually see your conservation outcomes being impacted.</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F0C10F85-858B-4A66-8D10-C21F7C540E6D}"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a:solidFill>
                  <a:schemeClr val="tx1">
                    <a:lumMod val="75000"/>
                    <a:lumOff val="25000"/>
                  </a:schemeClr>
                </a:solidFill>
              </a:rPr>
              <a:t>I wanted to start off with this statement because I think it sets the right tone for our morning together. </a:t>
            </a:r>
          </a:p>
          <a:p>
            <a:endParaRPr lang="en-US" sz="1100" dirty="0">
              <a:solidFill>
                <a:schemeClr val="tx1">
                  <a:lumMod val="75000"/>
                  <a:lumOff val="25000"/>
                </a:schemeClr>
              </a:solidFill>
            </a:endParaRPr>
          </a:p>
          <a:p>
            <a:r>
              <a:rPr lang="en-US" sz="1100" dirty="0">
                <a:solidFill>
                  <a:schemeClr val="tx1">
                    <a:lumMod val="75000"/>
                    <a:lumOff val="25000"/>
                  </a:schemeClr>
                </a:solidFill>
              </a:rPr>
              <a:t>Partnership is a learning process, and I firmly believe that you learn as much through challenging partnering experiences as you do with great  ones. </a:t>
            </a:r>
          </a:p>
          <a:p>
            <a:endParaRPr lang="en-US" sz="1100" dirty="0">
              <a:solidFill>
                <a:schemeClr val="tx1">
                  <a:lumMod val="75000"/>
                  <a:lumOff val="25000"/>
                </a:schemeClr>
              </a:solidFill>
            </a:endParaRPr>
          </a:p>
          <a:p>
            <a:r>
              <a:rPr lang="en-US" sz="1100" dirty="0">
                <a:solidFill>
                  <a:schemeClr val="tx1">
                    <a:lumMod val="75000"/>
                    <a:lumOff val="25000"/>
                  </a:schemeClr>
                </a:solidFill>
              </a:rPr>
              <a:t>We are trying new approaches at TNC to become more consistent and strategic in our work with partners, but we are by no means “the experts”. I come to you today with ideas and good practices that we have learned over the last few decades of working with others – but we are constantly trying to learn and improve our practices as we go.</a:t>
            </a:r>
          </a:p>
          <a:p>
            <a:endParaRPr lang="en-US" sz="1100" dirty="0">
              <a:solidFill>
                <a:schemeClr val="tx1">
                  <a:lumMod val="75000"/>
                  <a:lumOff val="25000"/>
                </a:schemeClr>
              </a:solidFill>
            </a:endParaRPr>
          </a:p>
          <a:p>
            <a:r>
              <a:rPr lang="en-US" sz="1100" dirty="0">
                <a:solidFill>
                  <a:schemeClr val="tx1">
                    <a:lumMod val="75000"/>
                    <a:lumOff val="25000"/>
                  </a:schemeClr>
                </a:solidFill>
              </a:rPr>
              <a:t>And likewise, I am certain that everyone in this room has as depth of partnership experience – whether it’s partnering with other parts of your own agency or organization, or if it’s partnering externally with NGOs, other agencies, companies etc. We have plenty to learn from you, and you have plenty to share with and learn from your colleagues in the room</a:t>
            </a:r>
            <a:r>
              <a:rPr lang="en-US" sz="1100" dirty="0">
                <a:solidFill>
                  <a:srgbClr val="C00000"/>
                </a:solidFill>
              </a:rPr>
              <a:t>. </a:t>
            </a:r>
          </a:p>
        </p:txBody>
      </p:sp>
      <p:sp>
        <p:nvSpPr>
          <p:cNvPr id="4" name="Slide Number Placeholder 3"/>
          <p:cNvSpPr>
            <a:spLocks noGrp="1"/>
          </p:cNvSpPr>
          <p:nvPr>
            <p:ph type="sldNum" sz="quarter" idx="10"/>
          </p:nvPr>
        </p:nvSpPr>
        <p:spPr/>
        <p:txBody>
          <a:bodyPr/>
          <a:lstStyle/>
          <a:p>
            <a:fld id="{F0C10F85-858B-4A66-8D10-C21F7C540E6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a:lstStyle/>
          <a:p>
            <a:pPr eaLnBrk="1" hangingPunct="1">
              <a:spcBef>
                <a:spcPct val="0"/>
              </a:spcBef>
            </a:pPr>
            <a:r>
              <a:rPr lang="en-GB" dirty="0" smtClean="0">
                <a:ea typeface="ＭＳ Ｐゴシック" charset="-128"/>
                <a:cs typeface="ＭＳ Ｐゴシック" charset="-128"/>
              </a:rPr>
              <a:t>Here are some specific things that could  be helpful to evaluate</a:t>
            </a:r>
            <a:r>
              <a:rPr lang="en-GB" baseline="0" dirty="0" smtClean="0">
                <a:ea typeface="ＭＳ Ｐゴシック" charset="-128"/>
                <a:cs typeface="ＭＳ Ｐゴシック" charset="-128"/>
              </a:rPr>
              <a:t> – we can separate them into three buckets – Set-up, operations and relations.</a:t>
            </a:r>
          </a:p>
          <a:p>
            <a:pPr eaLnBrk="1" hangingPunct="1">
              <a:spcBef>
                <a:spcPct val="0"/>
              </a:spcBef>
            </a:pPr>
            <a:endParaRPr lang="en-GB" baseline="0" dirty="0" smtClean="0">
              <a:ea typeface="ＭＳ Ｐゴシック" charset="-128"/>
              <a:cs typeface="ＭＳ Ｐゴシック" charset="-128"/>
            </a:endParaRPr>
          </a:p>
          <a:p>
            <a:pPr eaLnBrk="1" hangingPunct="1">
              <a:spcBef>
                <a:spcPct val="0"/>
              </a:spcBef>
            </a:pPr>
            <a:r>
              <a:rPr lang="en-GB" baseline="0" dirty="0" smtClean="0">
                <a:ea typeface="ＭＳ Ｐゴシック" charset="-128"/>
                <a:cs typeface="ＭＳ Ｐゴシック" charset="-128"/>
              </a:rPr>
              <a:t>Emphasize that none of these measures take the place of understanding whether a partnership have it’s intended impacts – these are early measures that can help confirm whether you have the right framework for achieving your results.</a:t>
            </a:r>
          </a:p>
        </p:txBody>
      </p:sp>
      <p:sp>
        <p:nvSpPr>
          <p:cNvPr id="56324" name="Slide Number Placeholder 3"/>
          <p:cNvSpPr>
            <a:spLocks noGrp="1"/>
          </p:cNvSpPr>
          <p:nvPr>
            <p:ph type="sldNum" sz="quarter" idx="5"/>
          </p:nvPr>
        </p:nvSpPr>
        <p:spPr bwMode="auto">
          <a:noFill/>
          <a:ln>
            <a:miter lim="800000"/>
            <a:headEnd/>
            <a:tailEnd/>
          </a:ln>
        </p:spPr>
        <p:txBody>
          <a:bodyPr/>
          <a:lstStyle/>
          <a:p>
            <a:fld id="{43713A09-2E7F-D34C-AC54-196773B704EE}" type="slidenum">
              <a:rPr lang="en-GB">
                <a:latin typeface="Calibri" charset="0"/>
                <a:ea typeface="ＭＳ Ｐゴシック" charset="-128"/>
                <a:cs typeface="ＭＳ Ｐゴシック" charset="-128"/>
              </a:rPr>
              <a:pPr/>
              <a:t>20</a:t>
            </a:fld>
            <a:endParaRPr lang="en-GB">
              <a:latin typeface="Calibri" charset="0"/>
              <a:ea typeface="ＭＳ Ｐゴシック" charset="-128"/>
              <a:cs typeface="ＭＳ Ｐゴシック"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ln>
            <a:miter lim="800000"/>
            <a:headEnd/>
            <a:tailEnd/>
          </a:ln>
        </p:spPr>
        <p:txBody>
          <a:bodyPr/>
          <a:lstStyle/>
          <a:p>
            <a:fld id="{AF9B3EBB-7884-E04D-9820-EA9BF776CD37}" type="slidenum">
              <a:rPr lang="en-US">
                <a:latin typeface="Times New Roman" charset="0"/>
                <a:ea typeface="ＭＳ Ｐゴシック" charset="-128"/>
                <a:cs typeface="ＭＳ Ｐゴシック" charset="-128"/>
              </a:rPr>
              <a:pPr/>
              <a:t>21</a:t>
            </a:fld>
            <a:endParaRPr lang="en-US">
              <a:latin typeface="Times New Roman" charset="0"/>
              <a:ea typeface="ＭＳ Ｐゴシック" charset="-128"/>
              <a:cs typeface="ＭＳ Ｐゴシック" charset="-128"/>
            </a:endParaRPr>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a:lstStyle/>
          <a:p>
            <a:pPr eaLnBrk="1" hangingPunct="1"/>
            <a:r>
              <a:rPr lang="en-US" dirty="0" smtClean="0">
                <a:latin typeface="Times New Roman" charset="0"/>
                <a:ea typeface="ＭＳ Ｐゴシック" charset="-128"/>
                <a:cs typeface="ＭＳ Ｐゴシック" charset="-128"/>
              </a:rPr>
              <a:t>So again, why should we measure</a:t>
            </a:r>
            <a:r>
              <a:rPr lang="en-US" baseline="0" dirty="0" smtClean="0">
                <a:latin typeface="Times New Roman" charset="0"/>
                <a:ea typeface="ＭＳ Ｐゴシック" charset="-128"/>
                <a:cs typeface="ＭＳ Ｐゴシック" charset="-128"/>
              </a:rPr>
              <a:t> partnership health and effectiveness?</a:t>
            </a:r>
          </a:p>
          <a:p>
            <a:pPr eaLnBrk="1" hangingPunct="1"/>
            <a:endParaRPr lang="en-US" baseline="0" dirty="0" smtClean="0">
              <a:latin typeface="Times New Roman" charset="0"/>
              <a:ea typeface="ＭＳ Ｐゴシック" charset="-128"/>
              <a:cs typeface="ＭＳ Ｐゴシック" charset="-128"/>
            </a:endParaRPr>
          </a:p>
          <a:p>
            <a:pPr eaLnBrk="1" hangingPunct="1"/>
            <a:r>
              <a:rPr lang="en-US" baseline="0" dirty="0" smtClean="0">
                <a:latin typeface="Times New Roman" charset="0"/>
                <a:ea typeface="ＭＳ Ｐゴシック" charset="-128"/>
                <a:cs typeface="ＭＳ Ｐゴシック" charset="-128"/>
              </a:rPr>
              <a:t>-predict early issues</a:t>
            </a:r>
          </a:p>
          <a:p>
            <a:pPr eaLnBrk="1" hangingPunct="1"/>
            <a:r>
              <a:rPr lang="en-US" baseline="0" dirty="0" smtClean="0">
                <a:latin typeface="Times New Roman" charset="0"/>
                <a:ea typeface="ＭＳ Ｐゴシック" charset="-128"/>
                <a:cs typeface="ＭＳ Ｐゴシック" charset="-128"/>
              </a:rPr>
              <a:t>-reshape the partnership so that it is as focused and relevant as it can be</a:t>
            </a:r>
          </a:p>
          <a:p>
            <a:pPr eaLnBrk="1" hangingPunct="1"/>
            <a:r>
              <a:rPr lang="en-US" baseline="0" dirty="0" smtClean="0">
                <a:latin typeface="Times New Roman" charset="0"/>
                <a:ea typeface="ＭＳ Ｐゴシック" charset="-128"/>
                <a:cs typeface="ＭＳ Ｐゴシック" charset="-128"/>
              </a:rPr>
              <a:t>-reenergizes people, helps them feel engaged and committed</a:t>
            </a:r>
          </a:p>
          <a:p>
            <a:pPr eaLnBrk="1" hangingPunct="1"/>
            <a:r>
              <a:rPr lang="en-US" baseline="0" dirty="0" smtClean="0">
                <a:latin typeface="Times New Roman" charset="0"/>
                <a:ea typeface="ＭＳ Ｐゴシック" charset="-128"/>
                <a:cs typeface="ＭＳ Ｐゴシック" charset="-128"/>
              </a:rPr>
              <a:t>-helps to justify any big changes that need to happen – stopping some activities, adding new partners- cycling others out</a:t>
            </a:r>
          </a:p>
          <a:p>
            <a:pPr eaLnBrk="1" hangingPunct="1"/>
            <a:endParaRPr lang="en-US" dirty="0" smtClean="0">
              <a:latin typeface="Times New Roman" charset="0"/>
              <a:ea typeface="ＭＳ Ｐゴシック" charset="-128"/>
              <a:cs typeface="ＭＳ Ｐゴシック" charset="-128"/>
            </a:endParaRPr>
          </a:p>
          <a:p>
            <a:pPr eaLnBrk="1" hangingPunct="1"/>
            <a:r>
              <a:rPr lang="en-US" dirty="0" smtClean="0">
                <a:latin typeface="Times New Roman" charset="0"/>
                <a:ea typeface="ＭＳ Ｐゴシック" charset="-128"/>
                <a:cs typeface="ＭＳ Ｐゴシック" charset="-128"/>
              </a:rPr>
              <a:t>Something that</a:t>
            </a:r>
            <a:r>
              <a:rPr lang="en-US" baseline="0" dirty="0" smtClean="0">
                <a:latin typeface="Times New Roman" charset="0"/>
                <a:ea typeface="ＭＳ Ｐゴシック" charset="-128"/>
                <a:cs typeface="ＭＳ Ｐゴシック" charset="-128"/>
              </a:rPr>
              <a:t> should be done regularly – 6-12 months? External consultant or internal process.</a:t>
            </a:r>
          </a:p>
          <a:p>
            <a:pPr eaLnBrk="1" hangingPunct="1"/>
            <a:endParaRPr lang="en-US" baseline="0" dirty="0" smtClean="0">
              <a:latin typeface="Times New Roman" charset="0"/>
              <a:ea typeface="ＭＳ Ｐゴシック" charset="-128"/>
              <a:cs typeface="ＭＳ Ｐゴシック"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The last stage of partnering is concluding the work or modifying it = all while sustaining outcomes for the long term. </a:t>
            </a:r>
            <a:r>
              <a:rPr lang="en-US" dirty="0"/>
              <a:t>People like to say that partnerships are like marriages, and that’s true to some extent in that the same communications and relationship skills that you use in a marriage are useful in a partnership. But partnerships are not created for the sake of the partnership itself; partnerships are created around conservation goals. Every partnership will eventually end.</a:t>
            </a:r>
          </a:p>
          <a:p>
            <a:endParaRPr lang="en-US" dirty="0"/>
          </a:p>
        </p:txBody>
      </p:sp>
      <p:sp>
        <p:nvSpPr>
          <p:cNvPr id="4" name="Slide Number Placeholder 3"/>
          <p:cNvSpPr>
            <a:spLocks noGrp="1"/>
          </p:cNvSpPr>
          <p:nvPr>
            <p:ph type="sldNum" sz="quarter" idx="10"/>
          </p:nvPr>
        </p:nvSpPr>
        <p:spPr/>
        <p:txBody>
          <a:bodyPr/>
          <a:lstStyle/>
          <a:p>
            <a:fld id="{F0C10F85-858B-4A66-8D10-C21F7C540E6D}"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txBox="1">
            <a:spLocks noGrp="1" noChangeArrowheads="1"/>
          </p:cNvSpPr>
          <p:nvPr/>
        </p:nvSpPr>
        <p:spPr bwMode="auto">
          <a:xfrm>
            <a:off x="4013947" y="8903027"/>
            <a:ext cx="3071070" cy="468121"/>
          </a:xfrm>
          <a:prstGeom prst="rect">
            <a:avLst/>
          </a:prstGeom>
          <a:noFill/>
          <a:ln w="9525">
            <a:noFill/>
            <a:miter lim="800000"/>
            <a:headEnd/>
            <a:tailEnd/>
          </a:ln>
        </p:spPr>
        <p:txBody>
          <a:bodyPr lIns="83160" tIns="41581" rIns="83160" bIns="41581" anchor="b"/>
          <a:lstStyle/>
          <a:p>
            <a:pPr algn="r"/>
            <a:fld id="{225F8D1B-5C45-4487-8A3B-E2072F8ECAF0}" type="slidenum">
              <a:rPr lang="en-GB" sz="1000">
                <a:latin typeface="Arial" charset="0"/>
              </a:rPr>
              <a:pPr algn="r"/>
              <a:t>23</a:t>
            </a:fld>
            <a:endParaRPr lang="en-GB" sz="1000" dirty="0">
              <a:latin typeface="Arial" charset="0"/>
            </a:endParaRPr>
          </a:p>
        </p:txBody>
      </p:sp>
      <p:sp>
        <p:nvSpPr>
          <p:cNvPr id="18435" name="Rectangle 2"/>
          <p:cNvSpPr>
            <a:spLocks noGrp="1" noRot="1" noChangeAspect="1" noChangeArrowheads="1" noTextEdit="1"/>
          </p:cNvSpPr>
          <p:nvPr>
            <p:ph type="sldImg"/>
          </p:nvPr>
        </p:nvSpPr>
        <p:spPr>
          <a:xfrm>
            <a:off x="1201738" y="703263"/>
            <a:ext cx="4684712" cy="3514725"/>
          </a:xfrm>
          <a:solidFill>
            <a:srgbClr val="FFFFFF"/>
          </a:solidFill>
          <a:ln/>
        </p:spPr>
      </p:sp>
      <p:sp>
        <p:nvSpPr>
          <p:cNvPr id="18436" name="Rectangle 3"/>
          <p:cNvSpPr>
            <a:spLocks noGrp="1" noChangeArrowheads="1"/>
          </p:cNvSpPr>
          <p:nvPr>
            <p:ph type="body" idx="1"/>
          </p:nvPr>
        </p:nvSpPr>
        <p:spPr>
          <a:xfrm>
            <a:off x="944459" y="4451514"/>
            <a:ext cx="5197685" cy="4217452"/>
          </a:xfrm>
          <a:solidFill>
            <a:srgbClr val="FFFFFF"/>
          </a:solidFill>
          <a:ln>
            <a:solidFill>
              <a:srgbClr val="000000"/>
            </a:solidFill>
          </a:ln>
        </p:spPr>
        <p:txBody>
          <a:bodyPr lIns="90080" tIns="45042" rIns="90080" bIns="45042"/>
          <a:lstStyle/>
          <a:p>
            <a:pPr defTabSz="912571"/>
            <a:r>
              <a:rPr lang="en-US" dirty="0" smtClean="0"/>
              <a:t>Very few partnerships are designed to be carried on without</a:t>
            </a:r>
            <a:r>
              <a:rPr lang="en-US" baseline="0" dirty="0" smtClean="0"/>
              <a:t> end.</a:t>
            </a:r>
            <a:r>
              <a:rPr lang="en-US" dirty="0">
                <a:solidFill>
                  <a:schemeClr val="bg1"/>
                </a:solidFill>
              </a:rPr>
              <a:t> But endings are critical to sustaining achieved outcomes.</a:t>
            </a:r>
          </a:p>
          <a:p>
            <a:pPr defTabSz="912571"/>
            <a:endParaRPr lang="en-US" dirty="0">
              <a:solidFill>
                <a:schemeClr val="bg1"/>
              </a:solidFill>
            </a:endParaRPr>
          </a:p>
          <a:p>
            <a:pPr defTabSz="912571"/>
            <a:r>
              <a:rPr lang="en-US" dirty="0">
                <a:solidFill>
                  <a:schemeClr val="bg1"/>
                </a:solidFill>
              </a:rPr>
              <a:t>Important to be in continual conversation from the beginning about building a ‘moving on’ strategy focused on how to sustain outcomes &amp; resourcing.</a:t>
            </a:r>
          </a:p>
          <a:p>
            <a:pPr defTabSz="912571"/>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571"/>
            <a:r>
              <a:rPr lang="en-US" dirty="0"/>
              <a:t>Here’s an excerpt from a partnership agreement in Big Sur, that had enough foresight to develop language that would help them know when it was time to end the partnership. ….</a:t>
            </a:r>
          </a:p>
          <a:p>
            <a:endParaRPr lang="en-US" dirty="0"/>
          </a:p>
        </p:txBody>
      </p:sp>
      <p:sp>
        <p:nvSpPr>
          <p:cNvPr id="4" name="Slide Number Placeholder 3"/>
          <p:cNvSpPr>
            <a:spLocks noGrp="1"/>
          </p:cNvSpPr>
          <p:nvPr>
            <p:ph type="sldNum" sz="quarter" idx="10"/>
          </p:nvPr>
        </p:nvSpPr>
        <p:spPr/>
        <p:txBody>
          <a:bodyPr/>
          <a:lstStyle/>
          <a:p>
            <a:pPr>
              <a:defRPr/>
            </a:pPr>
            <a:fld id="{91F0E99D-4780-455B-93AB-A5F4283DBB86}"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100" dirty="0"/>
          </a:p>
        </p:txBody>
      </p:sp>
      <p:sp>
        <p:nvSpPr>
          <p:cNvPr id="4" name="Slide Number Placeholder 3"/>
          <p:cNvSpPr>
            <a:spLocks noGrp="1"/>
          </p:cNvSpPr>
          <p:nvPr>
            <p:ph type="sldNum" sz="quarter" idx="10"/>
          </p:nvPr>
        </p:nvSpPr>
        <p:spPr/>
        <p:txBody>
          <a:bodyPr/>
          <a:lstStyle/>
          <a:p>
            <a:fld id="{F0C10F85-858B-4A66-8D10-C21F7C540E6D}" type="slidenum">
              <a:rPr lang="en-US" smtClean="0">
                <a:solidFill>
                  <a:prstClr val="black"/>
                </a:solidFill>
              </a:rPr>
              <a:pPr/>
              <a:t>25</a:t>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067505-1A01-47F6-A462-283A70E22F17}" type="slidenum">
              <a:rPr lang="en-US" smtClean="0"/>
              <a:t>26</a:t>
            </a:fld>
            <a:endParaRPr lang="en-US"/>
          </a:p>
        </p:txBody>
      </p:sp>
    </p:spTree>
    <p:extLst>
      <p:ext uri="{BB962C8B-B14F-4D97-AF65-F5344CB8AC3E}">
        <p14:creationId xmlns:p14="http://schemas.microsoft.com/office/powerpoint/2010/main" val="35634399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067505-1A01-47F6-A462-283A70E22F17}" type="slidenum">
              <a:rPr lang="en-US" smtClean="0"/>
              <a:t>27</a:t>
            </a:fld>
            <a:endParaRPr lang="en-US"/>
          </a:p>
        </p:txBody>
      </p:sp>
    </p:spTree>
    <p:extLst>
      <p:ext uri="{BB962C8B-B14F-4D97-AF65-F5344CB8AC3E}">
        <p14:creationId xmlns:p14="http://schemas.microsoft.com/office/powerpoint/2010/main" val="3912255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571">
              <a:defRPr/>
            </a:pPr>
            <a:r>
              <a:rPr lang="en-US" sz="1100" dirty="0">
                <a:latin typeface="+mj-lt"/>
              </a:rPr>
              <a:t>Before I jump into partnership strategy, I want to define what I mean by partnership. You may think this is a no-brainer, we all know what a partner is – but the language of partnership is used very loosely – and a partner to some is just a peer or colleague to others. It makes sense to be clear about what you mean by a partner – it helps clarify expectations, it helps define roles and responsibilities, it helps you choose the right people to work with.</a:t>
            </a:r>
          </a:p>
          <a:p>
            <a:pPr defTabSz="912571">
              <a:defRPr/>
            </a:pPr>
            <a:endParaRPr lang="en-US" sz="1100" dirty="0">
              <a:latin typeface="+mj-lt"/>
            </a:endParaRPr>
          </a:p>
          <a:p>
            <a:pPr marL="443611" indent="-443611">
              <a:spcAft>
                <a:spcPct val="0"/>
              </a:spcAft>
            </a:pPr>
            <a:r>
              <a:rPr lang="en-US" sz="1100" dirty="0">
                <a:latin typeface="+mj-lt"/>
              </a:rPr>
              <a:t>Now this is a traditional way to define partnership…and what is missing here, </a:t>
            </a:r>
            <a:r>
              <a:rPr lang="en-US" sz="1100" dirty="0">
                <a:solidFill>
                  <a:srgbClr val="E46C0A"/>
                </a:solidFill>
                <a:latin typeface="+mj-lt"/>
                <a:ea typeface="ＭＳ Ｐゴシック" charset="-128"/>
                <a:cs typeface="ＭＳ Ｐゴシック" charset="-128"/>
              </a:rPr>
              <a:t>a partnership should produce results</a:t>
            </a:r>
            <a:endParaRPr lang="en-US" sz="1100" dirty="0">
              <a:latin typeface="+mj-lt"/>
              <a:ea typeface="ＭＳ Ｐゴシック" charset="-128"/>
              <a:cs typeface="ＭＳ Ｐゴシック" charset="-128"/>
            </a:endParaRPr>
          </a:p>
          <a:p>
            <a:pPr marL="443611" indent="-443611">
              <a:spcAft>
                <a:spcPct val="0"/>
              </a:spcAft>
            </a:pPr>
            <a:r>
              <a:rPr lang="en-US" sz="1100" dirty="0">
                <a:latin typeface="+mj-lt"/>
                <a:ea typeface="ＭＳ Ｐゴシック" charset="-128"/>
                <a:cs typeface="ＭＳ Ｐゴシック" charset="-128"/>
              </a:rPr>
              <a:t>that one partner Working alone could not achieve.</a:t>
            </a:r>
          </a:p>
          <a:p>
            <a:pPr defTabSz="912571">
              <a:defRPr/>
            </a:pPr>
            <a:endParaRPr lang="en-US" sz="1100" dirty="0">
              <a:latin typeface="+mj-lt"/>
            </a:endParaRPr>
          </a:p>
          <a:p>
            <a:pPr defTabSz="912571">
              <a:defRPr/>
            </a:pPr>
            <a:r>
              <a:rPr lang="en-US" sz="1100" dirty="0">
                <a:latin typeface="+mj-lt"/>
              </a:rPr>
              <a:t>but what matters the most is NOT that you conform to this definition, but that you and your partners agree and share a definition!</a:t>
            </a:r>
          </a:p>
          <a:p>
            <a:endParaRPr lang="en-US" dirty="0"/>
          </a:p>
        </p:txBody>
      </p:sp>
      <p:sp>
        <p:nvSpPr>
          <p:cNvPr id="4" name="Slide Number Placeholder 3"/>
          <p:cNvSpPr>
            <a:spLocks noGrp="1"/>
          </p:cNvSpPr>
          <p:nvPr>
            <p:ph type="sldNum" sz="quarter" idx="10"/>
          </p:nvPr>
        </p:nvSpPr>
        <p:spPr/>
        <p:txBody>
          <a:bodyPr/>
          <a:lstStyle/>
          <a:p>
            <a:fld id="{5F067505-1A01-47F6-A462-283A70E22F17}" type="slidenum">
              <a:rPr lang="en-US" smtClean="0"/>
              <a:t>3</a:t>
            </a:fld>
            <a:endParaRPr lang="en-US"/>
          </a:p>
        </p:txBody>
      </p:sp>
    </p:spTree>
    <p:extLst>
      <p:ext uri="{BB962C8B-B14F-4D97-AF65-F5344CB8AC3E}">
        <p14:creationId xmlns:p14="http://schemas.microsoft.com/office/powerpoint/2010/main" val="2685988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That was a very general definition. So to put it into more practical terms, what it implies that EACH partner needs to commit to three things: </a:t>
            </a:r>
          </a:p>
          <a:p>
            <a:endParaRPr lang="en-US" sz="1100" dirty="0"/>
          </a:p>
          <a:p>
            <a:r>
              <a:rPr lang="en-US" sz="1100" dirty="0"/>
              <a:t>First, Joint creation of projects – you will each naturally have your own independent objectives in any partnership project, and it’s important to value those individual interests – they are what keep you at the table! But there needs to be common ground, and shared benefit from the work for it to be considered a true partnership.</a:t>
            </a:r>
          </a:p>
          <a:p>
            <a:endParaRPr lang="en-US" sz="1100" dirty="0"/>
          </a:p>
          <a:p>
            <a:r>
              <a:rPr lang="en-US" sz="1100" dirty="0"/>
              <a:t>Second, Resource can mean many different things – money is only one. Other kinds of resources connections to important people, technical expertise, equipment, field sites and so on…</a:t>
            </a:r>
          </a:p>
          <a:p>
            <a:endParaRPr lang="en-US" sz="1100" dirty="0"/>
          </a:p>
          <a:p>
            <a:r>
              <a:rPr lang="en-US" sz="1100" dirty="0"/>
              <a:t>Third, Mutual accountability – or shared risk. You’re all in it together and will collectively reap the rewards or consequences.</a:t>
            </a:r>
          </a:p>
        </p:txBody>
      </p:sp>
      <p:sp>
        <p:nvSpPr>
          <p:cNvPr id="4" name="Slide Number Placeholder 3"/>
          <p:cNvSpPr>
            <a:spLocks noGrp="1"/>
          </p:cNvSpPr>
          <p:nvPr>
            <p:ph type="sldNum" sz="quarter" idx="10"/>
          </p:nvPr>
        </p:nvSpPr>
        <p:spPr/>
        <p:txBody>
          <a:bodyPr/>
          <a:lstStyle/>
          <a:p>
            <a:fld id="{5F067505-1A01-47F6-A462-283A70E22F17}" type="slidenum">
              <a:rPr lang="en-US" smtClean="0"/>
              <a:t>4</a:t>
            </a:fld>
            <a:endParaRPr lang="en-US"/>
          </a:p>
        </p:txBody>
      </p:sp>
    </p:spTree>
    <p:extLst>
      <p:ext uri="{BB962C8B-B14F-4D97-AF65-F5344CB8AC3E}">
        <p14:creationId xmlns:p14="http://schemas.microsoft.com/office/powerpoint/2010/main" val="571665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0286" eaLnBrk="0" fontAlgn="base" hangingPunct="0">
              <a:spcBef>
                <a:spcPct val="30000"/>
              </a:spcBef>
              <a:spcAft>
                <a:spcPct val="0"/>
              </a:spcAft>
              <a:defRPr/>
            </a:pPr>
            <a:r>
              <a:rPr lang="en-US" sz="1100" dirty="0"/>
              <a:t>So, if they are not true partners, who are?</a:t>
            </a:r>
          </a:p>
          <a:p>
            <a:pPr defTabSz="940286" eaLnBrk="0" fontAlgn="base" hangingPunct="0">
              <a:spcBef>
                <a:spcPct val="30000"/>
              </a:spcBef>
              <a:spcAft>
                <a:spcPct val="0"/>
              </a:spcAft>
              <a:defRPr/>
            </a:pPr>
            <a:endParaRPr lang="en-US" sz="1100" dirty="0"/>
          </a:p>
          <a:p>
            <a:pPr defTabSz="940286" eaLnBrk="0" fontAlgn="base" hangingPunct="0">
              <a:spcBef>
                <a:spcPct val="30000"/>
              </a:spcBef>
              <a:spcAft>
                <a:spcPct val="0"/>
              </a:spcAft>
              <a:defRPr/>
            </a:pPr>
            <a:r>
              <a:rPr lang="en-US" sz="1100" dirty="0"/>
              <a:t>Even in cases where a group meets those three criteria – all partners are still not created equal! No partnership is ever the same, but there are levels of intensity of how you work together, and being able to explicitly define the kind of relationship you want or need to have is critical in creating clarity around expectations and roles. </a:t>
            </a:r>
          </a:p>
          <a:p>
            <a:pPr defTabSz="940286" eaLnBrk="0" fontAlgn="base" hangingPunct="0">
              <a:spcBef>
                <a:spcPct val="30000"/>
              </a:spcBef>
              <a:spcAft>
                <a:spcPct val="0"/>
              </a:spcAft>
              <a:defRPr/>
            </a:pPr>
            <a:endParaRPr lang="en-US" sz="1100" dirty="0"/>
          </a:p>
          <a:p>
            <a:r>
              <a:rPr lang="en-US" sz="1100" dirty="0"/>
              <a:t>Informal </a:t>
            </a:r>
            <a:r>
              <a:rPr lang="en-US" sz="1100" b="1" i="1" dirty="0"/>
              <a:t>/low intensity relationship </a:t>
            </a:r>
            <a:r>
              <a:rPr lang="en-US" sz="1100" dirty="0"/>
              <a:t>with other organizations does not require shared mission, structure or planning. Information is shared only about the subject at hand. Each organization retains authority and keeps resources separate so the risk is of this kind of relationship is low. Some examples of this kind of relationship is an association or a network.</a:t>
            </a:r>
          </a:p>
          <a:p>
            <a:r>
              <a:rPr lang="en-US" sz="1100" b="1" dirty="0"/>
              <a:t>One step further into the spectrum </a:t>
            </a:r>
            <a:r>
              <a:rPr lang="en-US" sz="1100" dirty="0"/>
              <a:t>would likely include planning around role division. In some cases this can be done with a handshake or documented in a non-binding way. In other instances more formal documentation is used to codify the roles and responsibilities of each partner. This kind of partnership requires deeper communication and coordination.</a:t>
            </a:r>
          </a:p>
          <a:p>
            <a:r>
              <a:rPr lang="en-US" sz="1100" b="1" i="1" dirty="0"/>
              <a:t>And at the end of this spectrum, you will find </a:t>
            </a:r>
            <a:r>
              <a:rPr lang="en-US" sz="1100" dirty="0"/>
              <a:t>a formal, more intensive partnership. These relationships take a lot more time and energy and require a strong commitment to shared goals, but are often necessary for advancing long-term conservation goals. </a:t>
            </a:r>
          </a:p>
          <a:p>
            <a:pPr defTabSz="940286" eaLnBrk="0" fontAlgn="base" hangingPunct="0">
              <a:spcBef>
                <a:spcPct val="30000"/>
              </a:spcBef>
              <a:spcAft>
                <a:spcPct val="0"/>
              </a:spcAft>
              <a:defRPr/>
            </a:pPr>
            <a:endParaRPr lang="en-US" sz="1100" dirty="0"/>
          </a:p>
          <a:p>
            <a:pPr defTabSz="940286" eaLnBrk="0" fontAlgn="base" hangingPunct="0">
              <a:spcBef>
                <a:spcPct val="30000"/>
              </a:spcBef>
              <a:spcAft>
                <a:spcPct val="0"/>
              </a:spcAft>
              <a:defRPr/>
            </a:pPr>
            <a:r>
              <a:rPr lang="en-US" sz="1100" dirty="0"/>
              <a:t>Again, these categories are fluid, and a partnership might cycle through all of them in various stages of it’s evolution. the point here is that it is worth the time to step back and define with some degree of precision – what you mean by partnership and be sure that your partners share or agree to that definition.</a:t>
            </a:r>
          </a:p>
          <a:p>
            <a:pPr defTabSz="940286" eaLnBrk="0" fontAlgn="base" hangingPunct="0">
              <a:spcBef>
                <a:spcPct val="30000"/>
              </a:spcBef>
              <a:spcAft>
                <a:spcPct val="0"/>
              </a:spcAft>
              <a:defRPr/>
            </a:pPr>
            <a:endParaRPr lang="en-US" sz="1100" dirty="0"/>
          </a:p>
          <a:p>
            <a:endParaRPr lang="en-US" sz="1100" dirty="0"/>
          </a:p>
        </p:txBody>
      </p:sp>
      <p:sp>
        <p:nvSpPr>
          <p:cNvPr id="4" name="Slide Number Placeholder 3"/>
          <p:cNvSpPr>
            <a:spLocks noGrp="1"/>
          </p:cNvSpPr>
          <p:nvPr>
            <p:ph type="sldNum" sz="quarter" idx="10"/>
          </p:nvPr>
        </p:nvSpPr>
        <p:spPr/>
        <p:txBody>
          <a:bodyPr/>
          <a:lstStyle/>
          <a:p>
            <a:pPr>
              <a:defRPr/>
            </a:pPr>
            <a:fld id="{91F0E99D-4780-455B-93AB-A5F4283DBB86}"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a:t>This diagram illustrates a strategic approach to building, maintaining and concluding partnerships. </a:t>
            </a:r>
          </a:p>
          <a:p>
            <a:endParaRPr lang="en-US" sz="1100" dirty="0"/>
          </a:p>
          <a:p>
            <a:r>
              <a:rPr lang="en-US" sz="1100" dirty="0"/>
              <a:t>There are six steps, as you can see, and I will walk you through each of the steps so you can get a sense for what they entail. This diagram is not something TNC made up - it’s drawn from a few different models we found in the partner relations arena, and adapted to fit the best practices we’ve learned from experience working with partners around the world. </a:t>
            </a:r>
          </a:p>
          <a:p>
            <a:endParaRPr lang="en-US" sz="1100" dirty="0"/>
          </a:p>
          <a:p>
            <a:r>
              <a:rPr lang="en-US" sz="1100" dirty="0"/>
              <a:t>And just to note – what am proposing here is NOT a one-size fits all approach – you may jump directly from one step to the next, but in other circumstances you might skip a step, repeat a step and so on. </a:t>
            </a:r>
            <a:r>
              <a:rPr lang="en-US" sz="1100" b="1" dirty="0"/>
              <a:t>There is no right way to work with partners, and all partnerships are different. </a:t>
            </a:r>
            <a:r>
              <a:rPr lang="en-US" sz="1100" dirty="0"/>
              <a:t>But with that said, we think that this approach is general enough and robust enough to be applied – with adjustment – to almost any situation – from non-profit </a:t>
            </a:r>
            <a:r>
              <a:rPr lang="en-US" sz="1100" dirty="0" err="1"/>
              <a:t>pt</a:t>
            </a:r>
            <a:r>
              <a:rPr lang="en-US" sz="1100" dirty="0"/>
              <a:t> to </a:t>
            </a:r>
            <a:r>
              <a:rPr lang="en-US" sz="1100" dirty="0" err="1"/>
              <a:t>govt</a:t>
            </a:r>
            <a:r>
              <a:rPr lang="en-US" sz="1100" dirty="0"/>
              <a:t>’ to community-based partnerships. </a:t>
            </a:r>
          </a:p>
        </p:txBody>
      </p:sp>
      <p:sp>
        <p:nvSpPr>
          <p:cNvPr id="4" name="Slide Number Placeholder 3"/>
          <p:cNvSpPr>
            <a:spLocks noGrp="1"/>
          </p:cNvSpPr>
          <p:nvPr>
            <p:ph type="sldNum" sz="quarter" idx="10"/>
          </p:nvPr>
        </p:nvSpPr>
        <p:spPr/>
        <p:txBody>
          <a:bodyPr/>
          <a:lstStyle/>
          <a:p>
            <a:fld id="{F0C10F85-858B-4A66-8D10-C21F7C540E6D}"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100" dirty="0"/>
              <a:t>First step is – to ask the question - do we even need to partner?</a:t>
            </a:r>
          </a:p>
          <a:p>
            <a:pPr lvl="0"/>
            <a:endParaRPr lang="en-US" sz="1100" dirty="0"/>
          </a:p>
          <a:p>
            <a:pPr lvl="0"/>
            <a:r>
              <a:rPr lang="en-US" sz="1100" dirty="0"/>
              <a:t>Not rhetorical! Most high level conservation strategies involve partners, but there is reason to be thoughtful about your decision to partner – you have to ask yourself if is really necessary to help achieve your goals and make sure that it advances your strategy in a definable way. </a:t>
            </a:r>
          </a:p>
          <a:p>
            <a:pPr lvl="0"/>
            <a:endParaRPr lang="en-US" sz="1100" dirty="0"/>
          </a:p>
          <a:p>
            <a:pPr lvl="0"/>
            <a:r>
              <a:rPr lang="en-US" sz="1100" dirty="0"/>
              <a:t>Partnering for the sake of partnering will only lead to poor outcomes.</a:t>
            </a:r>
          </a:p>
        </p:txBody>
      </p:sp>
      <p:sp>
        <p:nvSpPr>
          <p:cNvPr id="4" name="Slide Number Placeholder 3"/>
          <p:cNvSpPr>
            <a:spLocks noGrp="1"/>
          </p:cNvSpPr>
          <p:nvPr>
            <p:ph type="sldNum" sz="quarter" idx="10"/>
          </p:nvPr>
        </p:nvSpPr>
        <p:spPr/>
        <p:txBody>
          <a:bodyPr/>
          <a:lstStyle/>
          <a:p>
            <a:fld id="{F0C10F85-858B-4A66-8D10-C21F7C540E6D}"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571">
              <a:defRPr/>
            </a:pPr>
            <a:r>
              <a:rPr lang="en-US" sz="1100" dirty="0"/>
              <a:t>When you are faced with a decision to partner, there are PROS and CONS to evaluate, and again – don’t skip this step. Being certain of strategic alignment and aware of the potential pitfalls is critical in making the right decisions.</a:t>
            </a:r>
          </a:p>
          <a:p>
            <a:pPr lvl="0"/>
            <a:endParaRPr lang="en-US" sz="1100" dirty="0"/>
          </a:p>
          <a:p>
            <a:pPr lvl="0"/>
            <a:r>
              <a:rPr lang="en-US" sz="1100" dirty="0"/>
              <a:t>Here are some good reasons for entering into a partnership. </a:t>
            </a:r>
          </a:p>
          <a:p>
            <a:pPr lvl="0"/>
            <a:r>
              <a:rPr lang="en-US" sz="1100" dirty="0"/>
              <a:t>And some potential issues to be aware of – some of these came up when we talked about challenges in partnership a few minutes ago.</a:t>
            </a:r>
          </a:p>
          <a:p>
            <a:pPr lvl="0"/>
            <a:endParaRPr lang="en-US" sz="1100" dirty="0"/>
          </a:p>
          <a:p>
            <a:pPr lvl="0"/>
            <a:r>
              <a:rPr lang="en-US" sz="1100" dirty="0"/>
              <a:t>This is just an abbreviated list  – and I am sure you can think of others – but it’s important to think beyond the gloss of a new potential partnership and really consider all of the potential angles before you dive in.</a:t>
            </a:r>
          </a:p>
          <a:p>
            <a:pPr lvl="0"/>
            <a:endParaRPr lang="en-US" dirty="0"/>
          </a:p>
        </p:txBody>
      </p:sp>
      <p:sp>
        <p:nvSpPr>
          <p:cNvPr id="4" name="Slide Number Placeholder 3"/>
          <p:cNvSpPr>
            <a:spLocks noGrp="1"/>
          </p:cNvSpPr>
          <p:nvPr>
            <p:ph type="sldNum" sz="quarter" idx="10"/>
          </p:nvPr>
        </p:nvSpPr>
        <p:spPr/>
        <p:txBody>
          <a:bodyPr/>
          <a:lstStyle/>
          <a:p>
            <a:fld id="{5F067505-1A01-47F6-A462-283A70E22F17}" type="slidenum">
              <a:rPr lang="en-US" smtClean="0"/>
              <a:t>8</a:t>
            </a:fld>
            <a:endParaRPr lang="en-US"/>
          </a:p>
        </p:txBody>
      </p:sp>
    </p:spTree>
    <p:extLst>
      <p:ext uri="{BB962C8B-B14F-4D97-AF65-F5344CB8AC3E}">
        <p14:creationId xmlns:p14="http://schemas.microsoft.com/office/powerpoint/2010/main" val="393772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p:spPr>
      </p:sp>
      <p:sp>
        <p:nvSpPr>
          <p:cNvPr id="130051" name="Notes Placeholder 2"/>
          <p:cNvSpPr>
            <a:spLocks noGrp="1"/>
          </p:cNvSpPr>
          <p:nvPr>
            <p:ph type="body" idx="1"/>
          </p:nvPr>
        </p:nvSpPr>
        <p:spPr bwMode="auto">
          <a:noFill/>
        </p:spPr>
        <p:txBody>
          <a:bodyPr/>
          <a:lstStyle/>
          <a:p>
            <a:pPr defTabSz="906119">
              <a:spcBef>
                <a:spcPct val="0"/>
              </a:spcBef>
              <a:defRPr/>
            </a:pPr>
            <a:r>
              <a:rPr lang="en-US" sz="1100" dirty="0"/>
              <a:t>Another thing you’ll want to think about when preparing to partner is that successful relationships takes a range of skills – some may come naturally, and others may need to be acquired. It’s important to be aware of these when you’re assembling your internal team – and later, thinking about potential partners.</a:t>
            </a:r>
          </a:p>
          <a:p>
            <a:pPr defTabSz="906119">
              <a:spcBef>
                <a:spcPct val="0"/>
              </a:spcBef>
              <a:defRPr/>
            </a:pPr>
            <a:endParaRPr lang="en-US" sz="1100" dirty="0"/>
          </a:p>
          <a:p>
            <a:pPr defTabSz="906119">
              <a:spcBef>
                <a:spcPct val="0"/>
              </a:spcBef>
              <a:defRPr/>
            </a:pPr>
            <a:r>
              <a:rPr lang="en-GB" sz="1100" dirty="0">
                <a:ea typeface="ＭＳ Ｐゴシック" charset="-128"/>
                <a:cs typeface="ＭＳ Ｐゴシック" charset="-128"/>
              </a:rPr>
              <a:t>There are two complementary aspects: the ‘soft skills’ - Art and the more technical or ‘hard skills’ of Science; they’re both essential in day-to-day work of partnering.</a:t>
            </a:r>
          </a:p>
          <a:p>
            <a:pPr defTabSz="906119"/>
            <a:endParaRPr lang="en-GB" sz="1100" b="1" dirty="0">
              <a:ea typeface="ＭＳ Ｐゴシック" charset="-128"/>
              <a:cs typeface="ＭＳ Ｐゴシック" charset="-128"/>
            </a:endParaRPr>
          </a:p>
          <a:p>
            <a:pPr defTabSz="906119"/>
            <a:r>
              <a:rPr lang="en-GB" sz="1100" b="1" dirty="0">
                <a:ea typeface="ＭＳ Ｐゴシック" charset="-128"/>
                <a:cs typeface="ＭＳ Ｐゴシック" charset="-128"/>
              </a:rPr>
              <a:t>STAND UP if you think your strength is on the “art” side? What about the “science”? Who is a perfect balance?</a:t>
            </a:r>
          </a:p>
          <a:p>
            <a:pPr defTabSz="906119"/>
            <a:endParaRPr lang="en-GB" sz="1100" dirty="0">
              <a:ea typeface="ＭＳ Ｐゴシック" charset="-128"/>
              <a:cs typeface="ＭＳ Ｐゴシック" charset="-128"/>
            </a:endParaRPr>
          </a:p>
          <a:p>
            <a:pPr defTabSz="906119">
              <a:defRPr/>
            </a:pPr>
            <a:r>
              <a:rPr lang="en-GB" sz="1100" dirty="0">
                <a:ea typeface="ＭＳ Ｐゴシック" charset="-128"/>
                <a:cs typeface="ＭＳ Ｐゴシック" charset="-128"/>
              </a:rPr>
              <a:t>You may have a natural inclination to one of these, the challenge as you prepare to partner is building your capacity in the other or bring in others to balance the approach. </a:t>
            </a:r>
          </a:p>
          <a:p>
            <a:pPr defTabSz="906119"/>
            <a:endParaRPr lang="en-GB" sz="1100" dirty="0">
              <a:ea typeface="ＭＳ Ｐゴシック" charset="-128"/>
              <a:cs typeface="ＭＳ Ｐゴシック" charset="-128"/>
            </a:endParaRPr>
          </a:p>
        </p:txBody>
      </p:sp>
      <p:sp>
        <p:nvSpPr>
          <p:cNvPr id="130052" name="Date Placeholder 5"/>
          <p:cNvSpPr>
            <a:spLocks noGrp="1"/>
          </p:cNvSpPr>
          <p:nvPr>
            <p:ph type="dt" sz="quarter" idx="1"/>
          </p:nvPr>
        </p:nvSpPr>
        <p:spPr bwMode="auto">
          <a:noFill/>
          <a:ln>
            <a:miter lim="800000"/>
            <a:headEnd/>
            <a:tailEnd/>
          </a:ln>
        </p:spPr>
        <p:txBody>
          <a:bodyPr/>
          <a:lstStyle/>
          <a:p>
            <a:endParaRPr lang="en-GB">
              <a:latin typeface="Calibri"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D4E681-666A-45ED-843E-0DFC7A862749}" type="datetimeFigureOut">
              <a:rPr lang="en-US" smtClean="0"/>
              <a:t>6/27/2013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D7741-E794-4DAB-A08B-E9FC6651691A}" type="slidenum">
              <a:rPr lang="en-US" smtClean="0"/>
              <a:t>‹#›</a:t>
            </a:fld>
            <a:endParaRPr lang="en-US"/>
          </a:p>
        </p:txBody>
      </p:sp>
    </p:spTree>
    <p:extLst>
      <p:ext uri="{BB962C8B-B14F-4D97-AF65-F5344CB8AC3E}">
        <p14:creationId xmlns:p14="http://schemas.microsoft.com/office/powerpoint/2010/main" val="1109157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D4E681-666A-45ED-843E-0DFC7A862749}" type="datetimeFigureOut">
              <a:rPr lang="en-US" smtClean="0"/>
              <a:t>6/27/2013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D7741-E794-4DAB-A08B-E9FC6651691A}" type="slidenum">
              <a:rPr lang="en-US" smtClean="0"/>
              <a:t>‹#›</a:t>
            </a:fld>
            <a:endParaRPr lang="en-US"/>
          </a:p>
        </p:txBody>
      </p:sp>
    </p:spTree>
    <p:extLst>
      <p:ext uri="{BB962C8B-B14F-4D97-AF65-F5344CB8AC3E}">
        <p14:creationId xmlns:p14="http://schemas.microsoft.com/office/powerpoint/2010/main" val="1559042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D4E681-666A-45ED-843E-0DFC7A862749}" type="datetimeFigureOut">
              <a:rPr lang="en-US" smtClean="0"/>
              <a:t>6/27/2013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D7741-E794-4DAB-A08B-E9FC6651691A}" type="slidenum">
              <a:rPr lang="en-US" smtClean="0"/>
              <a:t>‹#›</a:t>
            </a:fld>
            <a:endParaRPr lang="en-US"/>
          </a:p>
        </p:txBody>
      </p:sp>
    </p:spTree>
    <p:extLst>
      <p:ext uri="{BB962C8B-B14F-4D97-AF65-F5344CB8AC3E}">
        <p14:creationId xmlns:p14="http://schemas.microsoft.com/office/powerpoint/2010/main" val="206690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D4E681-666A-45ED-843E-0DFC7A862749}" type="datetimeFigureOut">
              <a:rPr lang="en-US" smtClean="0"/>
              <a:t>6/27/2013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D7741-E794-4DAB-A08B-E9FC6651691A}" type="slidenum">
              <a:rPr lang="en-US" smtClean="0"/>
              <a:t>‹#›</a:t>
            </a:fld>
            <a:endParaRPr lang="en-US"/>
          </a:p>
        </p:txBody>
      </p:sp>
    </p:spTree>
    <p:extLst>
      <p:ext uri="{BB962C8B-B14F-4D97-AF65-F5344CB8AC3E}">
        <p14:creationId xmlns:p14="http://schemas.microsoft.com/office/powerpoint/2010/main" val="2834325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D4E681-666A-45ED-843E-0DFC7A862749}" type="datetimeFigureOut">
              <a:rPr lang="en-US" smtClean="0"/>
              <a:t>6/27/2013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FD7741-E794-4DAB-A08B-E9FC6651691A}" type="slidenum">
              <a:rPr lang="en-US" smtClean="0"/>
              <a:t>‹#›</a:t>
            </a:fld>
            <a:endParaRPr lang="en-US"/>
          </a:p>
        </p:txBody>
      </p:sp>
    </p:spTree>
    <p:extLst>
      <p:ext uri="{BB962C8B-B14F-4D97-AF65-F5344CB8AC3E}">
        <p14:creationId xmlns:p14="http://schemas.microsoft.com/office/powerpoint/2010/main" val="2894023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D4E681-666A-45ED-843E-0DFC7A862749}" type="datetimeFigureOut">
              <a:rPr lang="en-US" smtClean="0"/>
              <a:t>6/27/2013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FD7741-E794-4DAB-A08B-E9FC6651691A}" type="slidenum">
              <a:rPr lang="en-US" smtClean="0"/>
              <a:t>‹#›</a:t>
            </a:fld>
            <a:endParaRPr lang="en-US"/>
          </a:p>
        </p:txBody>
      </p:sp>
    </p:spTree>
    <p:extLst>
      <p:ext uri="{BB962C8B-B14F-4D97-AF65-F5344CB8AC3E}">
        <p14:creationId xmlns:p14="http://schemas.microsoft.com/office/powerpoint/2010/main" val="2967098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D4E681-666A-45ED-843E-0DFC7A862749}" type="datetimeFigureOut">
              <a:rPr lang="en-US" smtClean="0"/>
              <a:t>6/27/2013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FD7741-E794-4DAB-A08B-E9FC6651691A}" type="slidenum">
              <a:rPr lang="en-US" smtClean="0"/>
              <a:t>‹#›</a:t>
            </a:fld>
            <a:endParaRPr lang="en-US"/>
          </a:p>
        </p:txBody>
      </p:sp>
    </p:spTree>
    <p:extLst>
      <p:ext uri="{BB962C8B-B14F-4D97-AF65-F5344CB8AC3E}">
        <p14:creationId xmlns:p14="http://schemas.microsoft.com/office/powerpoint/2010/main" val="1350886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D4E681-666A-45ED-843E-0DFC7A862749}" type="datetimeFigureOut">
              <a:rPr lang="en-US" smtClean="0"/>
              <a:t>6/27/2013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FD7741-E794-4DAB-A08B-E9FC6651691A}" type="slidenum">
              <a:rPr lang="en-US" smtClean="0"/>
              <a:t>‹#›</a:t>
            </a:fld>
            <a:endParaRPr lang="en-US"/>
          </a:p>
        </p:txBody>
      </p:sp>
    </p:spTree>
    <p:extLst>
      <p:ext uri="{BB962C8B-B14F-4D97-AF65-F5344CB8AC3E}">
        <p14:creationId xmlns:p14="http://schemas.microsoft.com/office/powerpoint/2010/main" val="41226016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D4E681-666A-45ED-843E-0DFC7A862749}" type="datetimeFigureOut">
              <a:rPr lang="en-US" smtClean="0"/>
              <a:t>6/27/2013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FD7741-E794-4DAB-A08B-E9FC6651691A}" type="slidenum">
              <a:rPr lang="en-US" smtClean="0"/>
              <a:t>‹#›</a:t>
            </a:fld>
            <a:endParaRPr lang="en-US"/>
          </a:p>
        </p:txBody>
      </p:sp>
    </p:spTree>
    <p:extLst>
      <p:ext uri="{BB962C8B-B14F-4D97-AF65-F5344CB8AC3E}">
        <p14:creationId xmlns:p14="http://schemas.microsoft.com/office/powerpoint/2010/main" val="1057942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D4E681-666A-45ED-843E-0DFC7A862749}" type="datetimeFigureOut">
              <a:rPr lang="en-US" smtClean="0"/>
              <a:t>6/27/2013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FD7741-E794-4DAB-A08B-E9FC6651691A}" type="slidenum">
              <a:rPr lang="en-US" smtClean="0"/>
              <a:t>‹#›</a:t>
            </a:fld>
            <a:endParaRPr lang="en-US"/>
          </a:p>
        </p:txBody>
      </p:sp>
    </p:spTree>
    <p:extLst>
      <p:ext uri="{BB962C8B-B14F-4D97-AF65-F5344CB8AC3E}">
        <p14:creationId xmlns:p14="http://schemas.microsoft.com/office/powerpoint/2010/main" val="458978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D4E681-666A-45ED-843E-0DFC7A862749}" type="datetimeFigureOut">
              <a:rPr lang="en-US" smtClean="0"/>
              <a:t>6/27/2013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FD7741-E794-4DAB-A08B-E9FC6651691A}" type="slidenum">
              <a:rPr lang="en-US" smtClean="0"/>
              <a:t>‹#›</a:t>
            </a:fld>
            <a:endParaRPr lang="en-US"/>
          </a:p>
        </p:txBody>
      </p:sp>
    </p:spTree>
    <p:extLst>
      <p:ext uri="{BB962C8B-B14F-4D97-AF65-F5344CB8AC3E}">
        <p14:creationId xmlns:p14="http://schemas.microsoft.com/office/powerpoint/2010/main" val="2800200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D4E681-666A-45ED-843E-0DFC7A862749}" type="datetimeFigureOut">
              <a:rPr lang="en-US" smtClean="0"/>
              <a:t>6/27/2013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FD7741-E794-4DAB-A08B-E9FC6651691A}" type="slidenum">
              <a:rPr lang="en-US" smtClean="0"/>
              <a:t>‹#›</a:t>
            </a:fld>
            <a:endParaRPr lang="en-US"/>
          </a:p>
        </p:txBody>
      </p:sp>
    </p:spTree>
    <p:extLst>
      <p:ext uri="{BB962C8B-B14F-4D97-AF65-F5344CB8AC3E}">
        <p14:creationId xmlns:p14="http://schemas.microsoft.com/office/powerpoint/2010/main" val="815993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DRAFT-conservation-partnership-center.m4v"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2.gif"/><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8195" name="Picture 3" descr="C:\Users\ksherwood\Documents\Conservation Partnership Initiative\Communications &amp; marketing\photos and logos\partnerships pics from TNC\CA071112_D045[1] Richard Herrman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134" y="1"/>
            <a:ext cx="10283934"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8599" y="-152400"/>
            <a:ext cx="3962400" cy="7540526"/>
          </a:xfrm>
          <a:prstGeom prst="rect">
            <a:avLst/>
          </a:prstGeom>
          <a:solidFill>
            <a:srgbClr val="6E921E">
              <a:alpha val="69000"/>
            </a:srgbClr>
          </a:solidFill>
          <a:effectLst>
            <a:outerShdw blurRad="50800" dist="38100" dir="5400000" algn="t" rotWithShape="0">
              <a:prstClr val="black">
                <a:alpha val="40000"/>
              </a:prstClr>
            </a:outerShdw>
          </a:effectLst>
        </p:spPr>
        <p:txBody>
          <a:bodyPr wrap="square" rtlCol="0">
            <a:spAutoFit/>
          </a:bodyPr>
          <a:lstStyle/>
          <a:p>
            <a:pPr algn="ctr"/>
            <a:endParaRPr lang="en-US" sz="1600" dirty="0" smtClean="0">
              <a:solidFill>
                <a:schemeClr val="bg1"/>
              </a:solidFill>
              <a:latin typeface="Gill Sans MT" pitchFamily="34" charset="0"/>
            </a:endParaRPr>
          </a:p>
          <a:p>
            <a:pPr algn="ctr"/>
            <a:endParaRPr lang="en-US" sz="1600" dirty="0" smtClean="0">
              <a:solidFill>
                <a:schemeClr val="bg1"/>
              </a:solidFill>
              <a:latin typeface="Gill Sans MT" pitchFamily="34" charset="0"/>
            </a:endParaRPr>
          </a:p>
          <a:p>
            <a:pPr algn="ctr"/>
            <a:r>
              <a:rPr lang="en-US" sz="3800" dirty="0" smtClean="0">
                <a:solidFill>
                  <a:schemeClr val="bg1"/>
                </a:solidFill>
                <a:latin typeface="Gill Sans MT" pitchFamily="34" charset="0"/>
              </a:rPr>
              <a:t>How to Build </a:t>
            </a:r>
            <a:r>
              <a:rPr lang="en-US" sz="3800" dirty="0">
                <a:solidFill>
                  <a:schemeClr val="bg1"/>
                </a:solidFill>
                <a:latin typeface="Gill Sans MT" pitchFamily="34" charset="0"/>
              </a:rPr>
              <a:t>C</a:t>
            </a:r>
            <a:r>
              <a:rPr lang="en-US" sz="3800" dirty="0" smtClean="0">
                <a:solidFill>
                  <a:schemeClr val="bg1"/>
                </a:solidFill>
                <a:latin typeface="Gill Sans MT" pitchFamily="34" charset="0"/>
              </a:rPr>
              <a:t>onservation </a:t>
            </a:r>
            <a:r>
              <a:rPr lang="en-US" sz="3800" dirty="0">
                <a:solidFill>
                  <a:schemeClr val="bg1"/>
                </a:solidFill>
                <a:latin typeface="Gill Sans MT" pitchFamily="34" charset="0"/>
              </a:rPr>
              <a:t>P</a:t>
            </a:r>
            <a:r>
              <a:rPr lang="en-US" sz="3800" dirty="0" smtClean="0">
                <a:solidFill>
                  <a:schemeClr val="bg1"/>
                </a:solidFill>
                <a:latin typeface="Gill Sans MT" pitchFamily="34" charset="0"/>
              </a:rPr>
              <a:t>artnerships that THRIVE</a:t>
            </a:r>
          </a:p>
          <a:p>
            <a:pPr algn="ctr"/>
            <a:endParaRPr lang="en-US" sz="3500" dirty="0">
              <a:solidFill>
                <a:schemeClr val="bg1"/>
              </a:solidFill>
              <a:latin typeface="Gill Sans MT" pitchFamily="34" charset="0"/>
            </a:endParaRPr>
          </a:p>
          <a:p>
            <a:pPr algn="ctr"/>
            <a:endParaRPr lang="en-US" sz="3500" dirty="0" smtClean="0">
              <a:solidFill>
                <a:schemeClr val="bg1"/>
              </a:solidFill>
              <a:latin typeface="Gill Sans MT" pitchFamily="34" charset="0"/>
            </a:endParaRPr>
          </a:p>
          <a:p>
            <a:pPr algn="ctr"/>
            <a:endParaRPr lang="en-US" sz="3500" dirty="0">
              <a:solidFill>
                <a:schemeClr val="bg1"/>
              </a:solidFill>
              <a:latin typeface="Gill Sans MT" pitchFamily="34" charset="0"/>
            </a:endParaRPr>
          </a:p>
          <a:p>
            <a:pPr algn="ctr"/>
            <a:endParaRPr lang="en-US" sz="2300" dirty="0">
              <a:solidFill>
                <a:schemeClr val="bg1"/>
              </a:solidFill>
              <a:latin typeface="Gill Sans MT" pitchFamily="34" charset="0"/>
            </a:endParaRPr>
          </a:p>
          <a:p>
            <a:pPr algn="ctr"/>
            <a:r>
              <a:rPr lang="en-US" sz="2300" dirty="0" smtClean="0">
                <a:solidFill>
                  <a:schemeClr val="bg1"/>
                </a:solidFill>
                <a:latin typeface="Gill Sans MT" pitchFamily="34" charset="0"/>
              </a:rPr>
              <a:t>Kristin Sherwood</a:t>
            </a:r>
          </a:p>
          <a:p>
            <a:pPr algn="ctr"/>
            <a:r>
              <a:rPr lang="en-US" sz="2300" dirty="0" smtClean="0">
                <a:solidFill>
                  <a:schemeClr val="bg1"/>
                </a:solidFill>
                <a:latin typeface="Gill Sans MT" pitchFamily="34" charset="0"/>
              </a:rPr>
              <a:t>The Nature Conservancy </a:t>
            </a:r>
          </a:p>
          <a:p>
            <a:pPr algn="ctr"/>
            <a:endParaRPr lang="en-US" dirty="0" smtClean="0">
              <a:solidFill>
                <a:schemeClr val="bg1"/>
              </a:solidFill>
              <a:latin typeface="Gill Sans MT" pitchFamily="34" charset="0"/>
            </a:endParaRPr>
          </a:p>
          <a:p>
            <a:pPr algn="ctr"/>
            <a:endParaRPr lang="en-US" dirty="0" smtClean="0">
              <a:solidFill>
                <a:schemeClr val="bg1"/>
              </a:solidFill>
              <a:latin typeface="Gill Sans MT" pitchFamily="34" charset="0"/>
            </a:endParaRPr>
          </a:p>
          <a:p>
            <a:pPr algn="ctr"/>
            <a:endParaRPr lang="en-US" dirty="0">
              <a:solidFill>
                <a:schemeClr val="bg1"/>
              </a:solidFill>
              <a:latin typeface="Gill Sans MT" pitchFamily="34" charset="0"/>
            </a:endParaRPr>
          </a:p>
          <a:p>
            <a:pPr algn="ctr"/>
            <a:endParaRPr lang="en-US" dirty="0" smtClean="0">
              <a:solidFill>
                <a:schemeClr val="bg1"/>
              </a:solidFill>
              <a:latin typeface="Gill Sans MT" pitchFamily="34" charset="0"/>
            </a:endParaRPr>
          </a:p>
          <a:p>
            <a:pPr algn="ctr"/>
            <a:endParaRPr lang="en-US" dirty="0">
              <a:solidFill>
                <a:schemeClr val="bg1"/>
              </a:solidFill>
              <a:latin typeface="Gill Sans MT" pitchFamily="34" charset="0"/>
            </a:endParaRPr>
          </a:p>
          <a:p>
            <a:pPr algn="ctr"/>
            <a:endParaRPr lang="en-US" dirty="0" smtClean="0">
              <a:solidFill>
                <a:schemeClr val="bg1"/>
              </a:solidFill>
              <a:latin typeface="Gill Sans MT" pitchFamily="34" charset="0"/>
            </a:endParaRPr>
          </a:p>
          <a:p>
            <a:pPr algn="ctr"/>
            <a:endParaRPr lang="en-US" dirty="0">
              <a:solidFill>
                <a:schemeClr val="bg1"/>
              </a:solidFill>
              <a:latin typeface="Gill Sans MT" pitchFamily="34" charset="0"/>
            </a:endParaRPr>
          </a:p>
        </p:txBody>
      </p:sp>
      <p:pic>
        <p:nvPicPr>
          <p:cNvPr id="1026" name="Picture 2"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3193" y="5431456"/>
            <a:ext cx="1398815" cy="699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751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ksherwood\AppData\Local\Microsoft\Windows\Temporary Internet Files\Content.Outlook\TNI8WFPN\CA070714_F019 Bruce Farnsworth pay for i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51006"/>
            <a:ext cx="9144000" cy="580699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1143000"/>
          </a:xfrm>
        </p:spPr>
        <p:txBody>
          <a:bodyPr/>
          <a:lstStyle/>
          <a:p>
            <a:pPr algn="l"/>
            <a:r>
              <a:rPr lang="en-US" b="1" dirty="0" smtClean="0">
                <a:solidFill>
                  <a:schemeClr val="bg1"/>
                </a:solidFill>
              </a:rPr>
              <a:t>Selecting Partners</a:t>
            </a:r>
          </a:p>
        </p:txBody>
      </p:sp>
      <p:grpSp>
        <p:nvGrpSpPr>
          <p:cNvPr id="3" name="Group 2"/>
          <p:cNvGrpSpPr/>
          <p:nvPr/>
        </p:nvGrpSpPr>
        <p:grpSpPr>
          <a:xfrm>
            <a:off x="7517898" y="54925"/>
            <a:ext cx="1528762" cy="1514475"/>
            <a:chOff x="7517898" y="54925"/>
            <a:chExt cx="1528762" cy="1514475"/>
          </a:xfrm>
        </p:grpSpPr>
        <p:grpSp>
          <p:nvGrpSpPr>
            <p:cNvPr id="5" name="Group 105"/>
            <p:cNvGrpSpPr>
              <a:grpSpLocks/>
            </p:cNvGrpSpPr>
            <p:nvPr/>
          </p:nvGrpSpPr>
          <p:grpSpPr bwMode="auto">
            <a:xfrm rot="19765573" flipH="1">
              <a:off x="7517898" y="54925"/>
              <a:ext cx="1528762" cy="1514475"/>
              <a:chOff x="5580063" y="2757488"/>
              <a:chExt cx="1031875" cy="1022350"/>
            </a:xfrm>
          </p:grpSpPr>
          <p:sp>
            <p:nvSpPr>
              <p:cNvPr id="6" name="Ellipse 44"/>
              <p:cNvSpPr/>
              <p:nvPr/>
            </p:nvSpPr>
            <p:spPr bwMode="auto">
              <a:xfrm rot="21052097">
                <a:off x="5590124" y="2757488"/>
                <a:ext cx="1021814" cy="1022350"/>
              </a:xfrm>
              <a:prstGeom prst="ellipse">
                <a:avLst/>
              </a:prstGeom>
              <a:gradFill flip="none" rotWithShape="1">
                <a:gsLst>
                  <a:gs pos="0">
                    <a:schemeClr val="bg1"/>
                  </a:gs>
                  <a:gs pos="100000">
                    <a:srgbClr val="98E739"/>
                  </a:gs>
                </a:gsLst>
                <a:path path="shape">
                  <a:fillToRect l="50000" t="50000" r="50000" b="50000"/>
                </a:path>
                <a:tileRect/>
              </a:gradFill>
              <a:ln w="9525" cap="flat" cmpd="sng" algn="ctr">
                <a:solidFill>
                  <a:srgbClr val="98E739"/>
                </a:solidFill>
                <a:prstDash val="solid"/>
              </a:ln>
              <a:effectLst>
                <a:innerShdw blurRad="190500" dist="114300" dir="5640000">
                  <a:srgbClr val="000000">
                    <a:alpha val="37000"/>
                  </a:srgbClr>
                </a:innerShdw>
              </a:effectLst>
            </p:spPr>
            <p:txBody>
              <a:bodyPr anchor="ctr"/>
              <a:lstStyle/>
              <a:p>
                <a:pPr algn="ctr">
                  <a:defRPr/>
                </a:pPr>
                <a:endParaRPr lang="da-DK" u="sng">
                  <a:solidFill>
                    <a:srgbClr val="FFFFFF"/>
                  </a:solidFill>
                  <a:cs typeface="ＭＳ Ｐゴシック" charset="-128"/>
                </a:endParaRPr>
              </a:p>
            </p:txBody>
          </p:sp>
          <p:sp>
            <p:nvSpPr>
              <p:cNvPr id="7" name="Måne 63"/>
              <p:cNvSpPr/>
              <p:nvPr/>
            </p:nvSpPr>
            <p:spPr bwMode="auto">
              <a:xfrm rot="16552097">
                <a:off x="5850994" y="30384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u="sng">
                  <a:solidFill>
                    <a:srgbClr val="FFFFFF"/>
                  </a:solidFill>
                  <a:cs typeface="ＭＳ Ｐゴシック" charset="-128"/>
                </a:endParaRPr>
              </a:p>
            </p:txBody>
          </p:sp>
          <p:sp>
            <p:nvSpPr>
              <p:cNvPr id="8" name="Ellipse 45"/>
              <p:cNvSpPr>
                <a:spLocks noChangeArrowheads="1"/>
              </p:cNvSpPr>
              <p:nvPr/>
            </p:nvSpPr>
            <p:spPr bwMode="auto">
              <a:xfrm>
                <a:off x="5735638" y="2786063"/>
                <a:ext cx="722312" cy="539750"/>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da-DK" u="sng">
                  <a:solidFill>
                    <a:srgbClr val="FFFFFF"/>
                  </a:solidFill>
                </a:endParaRPr>
              </a:p>
            </p:txBody>
          </p:sp>
        </p:grpSp>
        <p:sp>
          <p:nvSpPr>
            <p:cNvPr id="9" name="Rektangel 76"/>
            <p:cNvSpPr>
              <a:spLocks noChangeArrowheads="1"/>
            </p:cNvSpPr>
            <p:nvPr/>
          </p:nvSpPr>
          <p:spPr bwMode="auto">
            <a:xfrm>
              <a:off x="7543798" y="380999"/>
              <a:ext cx="1447800" cy="984885"/>
            </a:xfrm>
            <a:prstGeom prst="rect">
              <a:avLst/>
            </a:prstGeom>
            <a:noFill/>
            <a:ln w="9525">
              <a:noFill/>
              <a:miter lim="800000"/>
              <a:headEnd/>
              <a:tailEnd/>
            </a:ln>
          </p:spPr>
          <p:txBody>
            <a:bodyPr wrap="square">
              <a:spAutoFit/>
            </a:bodyPr>
            <a:lstStyle/>
            <a:p>
              <a:pPr algn="ctr"/>
              <a:r>
                <a:rPr lang="en-US" sz="2000" b="1" noProof="1" smtClean="0">
                  <a:solidFill>
                    <a:srgbClr val="1E1C11"/>
                  </a:solidFill>
                  <a:cs typeface="Arial" charset="0"/>
                </a:rPr>
                <a:t>2</a:t>
              </a:r>
            </a:p>
            <a:p>
              <a:pPr algn="ctr"/>
              <a:r>
                <a:rPr lang="en-US" sz="2000" b="1" noProof="1" smtClean="0">
                  <a:solidFill>
                    <a:srgbClr val="1E1C11"/>
                  </a:solidFill>
                  <a:cs typeface="Arial" charset="0"/>
                </a:rPr>
                <a:t>SELECT</a:t>
              </a:r>
              <a:endParaRPr lang="en-US" sz="2000" b="1" noProof="1">
                <a:solidFill>
                  <a:srgbClr val="1E1C11"/>
                </a:solidFill>
                <a:cs typeface="Arial" charset="0"/>
              </a:endParaRPr>
            </a:p>
            <a:p>
              <a:endParaRPr lang="da-DK" dirty="0">
                <a:solidFill>
                  <a:srgbClr val="1E1C11"/>
                </a:solidFill>
              </a:endParaRPr>
            </a:p>
          </p:txBody>
        </p:sp>
      </p:grpSp>
    </p:spTree>
    <p:extLst>
      <p:ext uri="{BB962C8B-B14F-4D97-AF65-F5344CB8AC3E}">
        <p14:creationId xmlns:p14="http://schemas.microsoft.com/office/powerpoint/2010/main" val="38486235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609600" y="80940"/>
            <a:ext cx="7772400" cy="1470025"/>
          </a:xfrm>
        </p:spPr>
        <p:txBody>
          <a:bodyPr/>
          <a:lstStyle/>
          <a:p>
            <a:r>
              <a:rPr lang="en-US" dirty="0">
                <a:solidFill>
                  <a:schemeClr val="bg1"/>
                </a:solidFill>
              </a:rPr>
              <a:t>P</a:t>
            </a:r>
            <a:r>
              <a:rPr lang="en-US" dirty="0" smtClean="0">
                <a:solidFill>
                  <a:schemeClr val="bg1"/>
                </a:solidFill>
              </a:rPr>
              <a:t>artner Selection Process</a:t>
            </a:r>
            <a:endParaRPr lang="en-US" dirty="0">
              <a:solidFill>
                <a:schemeClr val="bg1"/>
              </a:solidFill>
            </a:endParaRPr>
          </a:p>
        </p:txBody>
      </p:sp>
      <p:graphicFrame>
        <p:nvGraphicFramePr>
          <p:cNvPr id="5" name="Diagram 4"/>
          <p:cNvGraphicFramePr/>
          <p:nvPr>
            <p:extLst>
              <p:ext uri="{D42A27DB-BD31-4B8C-83A1-F6EECF244321}">
                <p14:modId xmlns:p14="http://schemas.microsoft.com/office/powerpoint/2010/main" val="1031232538"/>
              </p:ext>
            </p:extLst>
          </p:nvPr>
        </p:nvGraphicFramePr>
        <p:xfrm>
          <a:off x="152400" y="1157812"/>
          <a:ext cx="8686800" cy="4353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a:off x="7517898" y="54925"/>
            <a:ext cx="1528762" cy="1514475"/>
            <a:chOff x="7517898" y="54925"/>
            <a:chExt cx="1528762" cy="1514475"/>
          </a:xfrm>
        </p:grpSpPr>
        <p:grpSp>
          <p:nvGrpSpPr>
            <p:cNvPr id="10" name="Group 105"/>
            <p:cNvGrpSpPr>
              <a:grpSpLocks/>
            </p:cNvGrpSpPr>
            <p:nvPr/>
          </p:nvGrpSpPr>
          <p:grpSpPr bwMode="auto">
            <a:xfrm rot="19765573" flipH="1">
              <a:off x="7517898" y="54925"/>
              <a:ext cx="1528762" cy="1514475"/>
              <a:chOff x="5580063" y="2757488"/>
              <a:chExt cx="1031875" cy="1022350"/>
            </a:xfrm>
          </p:grpSpPr>
          <p:sp>
            <p:nvSpPr>
              <p:cNvPr id="12" name="Ellipse 44"/>
              <p:cNvSpPr/>
              <p:nvPr/>
            </p:nvSpPr>
            <p:spPr bwMode="auto">
              <a:xfrm rot="21052097">
                <a:off x="5590124" y="2757488"/>
                <a:ext cx="1021814" cy="1022350"/>
              </a:xfrm>
              <a:prstGeom prst="ellipse">
                <a:avLst/>
              </a:prstGeom>
              <a:gradFill flip="none" rotWithShape="1">
                <a:gsLst>
                  <a:gs pos="0">
                    <a:schemeClr val="bg1"/>
                  </a:gs>
                  <a:gs pos="100000">
                    <a:srgbClr val="98E739"/>
                  </a:gs>
                </a:gsLst>
                <a:path path="shape">
                  <a:fillToRect l="50000" t="50000" r="50000" b="50000"/>
                </a:path>
                <a:tileRect/>
              </a:gradFill>
              <a:ln w="9525" cap="flat" cmpd="sng" algn="ctr">
                <a:solidFill>
                  <a:srgbClr val="98E739"/>
                </a:solidFill>
                <a:prstDash val="solid"/>
              </a:ln>
              <a:effectLst>
                <a:innerShdw blurRad="190500" dist="114300" dir="5640000">
                  <a:srgbClr val="000000">
                    <a:alpha val="37000"/>
                  </a:srgbClr>
                </a:innerShdw>
              </a:effectLst>
            </p:spPr>
            <p:txBody>
              <a:bodyPr anchor="ctr"/>
              <a:lstStyle/>
              <a:p>
                <a:pPr algn="ctr">
                  <a:defRPr/>
                </a:pPr>
                <a:endParaRPr lang="da-DK" u="sng">
                  <a:solidFill>
                    <a:srgbClr val="FFFFFF"/>
                  </a:solidFill>
                  <a:latin typeface="Calibri" charset="0"/>
                  <a:cs typeface="ＭＳ Ｐゴシック" charset="-128"/>
                </a:endParaRPr>
              </a:p>
            </p:txBody>
          </p:sp>
          <p:sp>
            <p:nvSpPr>
              <p:cNvPr id="13" name="Måne 63"/>
              <p:cNvSpPr/>
              <p:nvPr/>
            </p:nvSpPr>
            <p:spPr bwMode="auto">
              <a:xfrm rot="16552097">
                <a:off x="5850994" y="30384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u="sng">
                  <a:solidFill>
                    <a:srgbClr val="FFFFFF"/>
                  </a:solidFill>
                  <a:latin typeface="Calibri" charset="0"/>
                  <a:cs typeface="ＭＳ Ｐゴシック" charset="-128"/>
                </a:endParaRPr>
              </a:p>
            </p:txBody>
          </p:sp>
          <p:sp>
            <p:nvSpPr>
              <p:cNvPr id="14" name="Ellipse 45"/>
              <p:cNvSpPr>
                <a:spLocks noChangeArrowheads="1"/>
              </p:cNvSpPr>
              <p:nvPr/>
            </p:nvSpPr>
            <p:spPr bwMode="auto">
              <a:xfrm>
                <a:off x="5735638" y="2786063"/>
                <a:ext cx="722312" cy="539750"/>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da-DK" u="sng">
                  <a:solidFill>
                    <a:srgbClr val="FFFFFF"/>
                  </a:solidFill>
                  <a:latin typeface="Calibri" pitchFamily="34" charset="0"/>
                </a:endParaRPr>
              </a:p>
            </p:txBody>
          </p:sp>
        </p:grpSp>
        <p:sp>
          <p:nvSpPr>
            <p:cNvPr id="11" name="Rektangel 76"/>
            <p:cNvSpPr>
              <a:spLocks noChangeArrowheads="1"/>
            </p:cNvSpPr>
            <p:nvPr/>
          </p:nvSpPr>
          <p:spPr bwMode="auto">
            <a:xfrm>
              <a:off x="7543798" y="380999"/>
              <a:ext cx="1447800" cy="984885"/>
            </a:xfrm>
            <a:prstGeom prst="rect">
              <a:avLst/>
            </a:prstGeom>
            <a:noFill/>
            <a:ln w="9525">
              <a:noFill/>
              <a:miter lim="800000"/>
              <a:headEnd/>
              <a:tailEnd/>
            </a:ln>
          </p:spPr>
          <p:txBody>
            <a:bodyPr wrap="square">
              <a:spAutoFit/>
            </a:bodyPr>
            <a:lstStyle/>
            <a:p>
              <a:pPr algn="ctr"/>
              <a:r>
                <a:rPr lang="en-US" sz="2000" b="1" noProof="1" smtClean="0">
                  <a:solidFill>
                    <a:srgbClr val="1E1C11"/>
                  </a:solidFill>
                  <a:latin typeface="Calibri" pitchFamily="34" charset="0"/>
                  <a:cs typeface="Arial" charset="0"/>
                </a:rPr>
                <a:t>2</a:t>
              </a:r>
            </a:p>
            <a:p>
              <a:pPr algn="ctr"/>
              <a:r>
                <a:rPr lang="en-US" sz="2000" b="1" noProof="1" smtClean="0">
                  <a:solidFill>
                    <a:srgbClr val="1E1C11"/>
                  </a:solidFill>
                  <a:latin typeface="Calibri" pitchFamily="34" charset="0"/>
                  <a:cs typeface="Arial" charset="0"/>
                </a:rPr>
                <a:t>SELECT</a:t>
              </a:r>
              <a:endParaRPr lang="en-US" sz="2000" b="1" noProof="1">
                <a:solidFill>
                  <a:srgbClr val="1E1C11"/>
                </a:solidFill>
                <a:latin typeface="Calibri" pitchFamily="34" charset="0"/>
                <a:cs typeface="Arial" charset="0"/>
              </a:endParaRPr>
            </a:p>
            <a:p>
              <a:endParaRPr lang="da-DK" dirty="0">
                <a:solidFill>
                  <a:srgbClr val="1E1C11"/>
                </a:solidFill>
              </a:endParaRPr>
            </a:p>
          </p:txBody>
        </p:sp>
      </p:grpSp>
    </p:spTree>
    <p:extLst>
      <p:ext uri="{BB962C8B-B14F-4D97-AF65-F5344CB8AC3E}">
        <p14:creationId xmlns:p14="http://schemas.microsoft.com/office/powerpoint/2010/main" val="4068034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32911555"/>
              </p:ext>
            </p:extLst>
          </p:nvPr>
        </p:nvGraphicFramePr>
        <p:xfrm>
          <a:off x="947294" y="1066800"/>
          <a:ext cx="7162800" cy="5410200"/>
        </p:xfrm>
        <a:graphic>
          <a:graphicData uri="http://schemas.openxmlformats.org/drawingml/2006/table">
            <a:tbl>
              <a:tblPr firstRow="1" bandRow="1">
                <a:tableStyleId>{5C22544A-7EE6-4342-B048-85BDC9FD1C3A}</a:tableStyleId>
              </a:tblPr>
              <a:tblGrid>
                <a:gridCol w="2387600"/>
                <a:gridCol w="2387600"/>
                <a:gridCol w="2387600"/>
              </a:tblGrid>
              <a:tr h="487679">
                <a:tc>
                  <a:txBody>
                    <a:bodyPr/>
                    <a:lstStyle/>
                    <a:p>
                      <a:r>
                        <a:rPr lang="en-US" dirty="0" smtClean="0"/>
                        <a:t>Does</a:t>
                      </a:r>
                      <a:r>
                        <a:rPr lang="en-US" baseline="0" dirty="0" smtClean="0"/>
                        <a:t> the partner have…</a:t>
                      </a:r>
                      <a:endParaRPr lang="en-US" dirty="0"/>
                    </a:p>
                  </a:txBody>
                  <a:tcPr/>
                </a:tc>
                <a:tc>
                  <a:txBody>
                    <a:bodyPr/>
                    <a:lstStyle/>
                    <a:p>
                      <a:r>
                        <a:rPr lang="en-US" dirty="0" smtClean="0"/>
                        <a:t>Current status</a:t>
                      </a:r>
                      <a:endParaRPr lang="en-US" dirty="0"/>
                    </a:p>
                  </a:txBody>
                  <a:tcPr/>
                </a:tc>
                <a:tc>
                  <a:txBody>
                    <a:bodyPr/>
                    <a:lstStyle/>
                    <a:p>
                      <a:r>
                        <a:rPr lang="en-US" dirty="0" smtClean="0"/>
                        <a:t>Further</a:t>
                      </a:r>
                      <a:r>
                        <a:rPr lang="en-US" baseline="0" dirty="0" smtClean="0"/>
                        <a:t> actions</a:t>
                      </a:r>
                      <a:endParaRPr lang="en-US" dirty="0"/>
                    </a:p>
                  </a:txBody>
                  <a:tcPr/>
                </a:tc>
              </a:tr>
              <a:tr h="457199">
                <a:tc>
                  <a:txBody>
                    <a:bodyPr/>
                    <a:lstStyle/>
                    <a:p>
                      <a:r>
                        <a:rPr lang="en-US" dirty="0" smtClean="0"/>
                        <a:t>A good</a:t>
                      </a:r>
                      <a:r>
                        <a:rPr lang="en-US" baseline="0" dirty="0" smtClean="0"/>
                        <a:t> track record?</a:t>
                      </a:r>
                      <a:endParaRPr lang="en-US" dirty="0"/>
                    </a:p>
                  </a:txBody>
                  <a:tcPr/>
                </a:tc>
                <a:tc>
                  <a:txBody>
                    <a:bodyPr/>
                    <a:lstStyle/>
                    <a:p>
                      <a:endParaRPr lang="en-US" dirty="0"/>
                    </a:p>
                  </a:txBody>
                  <a:tcPr/>
                </a:tc>
                <a:tc>
                  <a:txBody>
                    <a:bodyPr/>
                    <a:lstStyle/>
                    <a:p>
                      <a:endParaRPr lang="en-US"/>
                    </a:p>
                  </a:txBody>
                  <a:tcPr/>
                </a:tc>
              </a:tr>
              <a:tr h="609600">
                <a:tc>
                  <a:txBody>
                    <a:bodyPr/>
                    <a:lstStyle/>
                    <a:p>
                      <a:r>
                        <a:rPr lang="en-US" dirty="0" smtClean="0"/>
                        <a:t>Good standing</a:t>
                      </a:r>
                      <a:r>
                        <a:rPr lang="en-US" baseline="0" dirty="0" smtClean="0"/>
                        <a:t> in the field/sector?</a:t>
                      </a:r>
                      <a:endParaRPr lang="en-US" dirty="0"/>
                    </a:p>
                  </a:txBody>
                  <a:tcPr/>
                </a:tc>
                <a:tc>
                  <a:txBody>
                    <a:bodyPr/>
                    <a:lstStyle/>
                    <a:p>
                      <a:endParaRPr lang="en-US" dirty="0"/>
                    </a:p>
                  </a:txBody>
                  <a:tcPr/>
                </a:tc>
                <a:tc>
                  <a:txBody>
                    <a:bodyPr/>
                    <a:lstStyle/>
                    <a:p>
                      <a:endParaRPr lang="en-US" dirty="0"/>
                    </a:p>
                  </a:txBody>
                  <a:tcPr/>
                </a:tc>
              </a:tr>
              <a:tr h="655320">
                <a:tc>
                  <a:txBody>
                    <a:bodyPr/>
                    <a:lstStyle/>
                    <a:p>
                      <a:r>
                        <a:rPr lang="en-US" dirty="0" smtClean="0"/>
                        <a:t>Wide ranging</a:t>
                      </a:r>
                      <a:r>
                        <a:rPr lang="en-US" baseline="0" dirty="0" smtClean="0"/>
                        <a:t> contacts and influence?</a:t>
                      </a:r>
                      <a:endParaRPr lang="en-US" dirty="0"/>
                    </a:p>
                  </a:txBody>
                  <a:tcPr/>
                </a:tc>
                <a:tc>
                  <a:txBody>
                    <a:bodyPr/>
                    <a:lstStyle/>
                    <a:p>
                      <a:endParaRPr lang="en-US" dirty="0"/>
                    </a:p>
                  </a:txBody>
                  <a:tcPr/>
                </a:tc>
                <a:tc>
                  <a:txBody>
                    <a:bodyPr/>
                    <a:lstStyle/>
                    <a:p>
                      <a:endParaRPr lang="en-US" dirty="0"/>
                    </a:p>
                  </a:txBody>
                  <a:tcPr/>
                </a:tc>
              </a:tr>
              <a:tr h="822540">
                <a:tc>
                  <a:txBody>
                    <a:bodyPr/>
                    <a:lstStyle/>
                    <a:p>
                      <a:r>
                        <a:rPr lang="en-US" dirty="0" smtClean="0"/>
                        <a:t>Skills and</a:t>
                      </a:r>
                      <a:r>
                        <a:rPr lang="en-US" baseline="0" dirty="0" smtClean="0"/>
                        <a:t> competencies that compliment your org/other partners?</a:t>
                      </a:r>
                      <a:endParaRPr lang="en-US" dirty="0"/>
                    </a:p>
                  </a:txBody>
                  <a:tcPr/>
                </a:tc>
                <a:tc>
                  <a:txBody>
                    <a:bodyPr/>
                    <a:lstStyle/>
                    <a:p>
                      <a:endParaRPr lang="en-US" dirty="0"/>
                    </a:p>
                  </a:txBody>
                  <a:tcPr/>
                </a:tc>
                <a:tc>
                  <a:txBody>
                    <a:bodyPr/>
                    <a:lstStyle/>
                    <a:p>
                      <a:endParaRPr lang="en-US" dirty="0"/>
                    </a:p>
                  </a:txBody>
                  <a:tcPr/>
                </a:tc>
              </a:tr>
              <a:tr h="822540">
                <a:tc>
                  <a:txBody>
                    <a:bodyPr/>
                    <a:lstStyle/>
                    <a:p>
                      <a:r>
                        <a:rPr lang="en-US" dirty="0" smtClean="0"/>
                        <a:t>Sound management and governance structures?</a:t>
                      </a:r>
                      <a:endParaRPr lang="en-US" dirty="0"/>
                    </a:p>
                  </a:txBody>
                  <a:tcPr/>
                </a:tc>
                <a:tc>
                  <a:txBody>
                    <a:bodyPr/>
                    <a:lstStyle/>
                    <a:p>
                      <a:endParaRPr lang="en-US" dirty="0"/>
                    </a:p>
                  </a:txBody>
                  <a:tcPr/>
                </a:tc>
                <a:tc>
                  <a:txBody>
                    <a:bodyPr/>
                    <a:lstStyle/>
                    <a:p>
                      <a:endParaRPr lang="en-US" dirty="0"/>
                    </a:p>
                  </a:txBody>
                  <a:tcPr/>
                </a:tc>
              </a:tr>
              <a:tr h="609600">
                <a:tc>
                  <a:txBody>
                    <a:bodyPr/>
                    <a:lstStyle/>
                    <a:p>
                      <a:r>
                        <a:rPr lang="en-US" dirty="0" smtClean="0"/>
                        <a:t>A record of financial stability?</a:t>
                      </a:r>
                      <a:endParaRPr lang="en-US" dirty="0"/>
                    </a:p>
                  </a:txBody>
                  <a:tcPr/>
                </a:tc>
                <a:tc>
                  <a:txBody>
                    <a:bodyPr/>
                    <a:lstStyle/>
                    <a:p>
                      <a:endParaRPr lang="en-US" dirty="0"/>
                    </a:p>
                  </a:txBody>
                  <a:tcPr/>
                </a:tc>
                <a:tc>
                  <a:txBody>
                    <a:bodyPr/>
                    <a:lstStyle/>
                    <a:p>
                      <a:endParaRPr lang="en-US" dirty="0"/>
                    </a:p>
                  </a:txBody>
                  <a:tcPr/>
                </a:tc>
              </a:tr>
              <a:tr h="548641">
                <a:tc>
                  <a:txBody>
                    <a:bodyPr/>
                    <a:lstStyle/>
                    <a:p>
                      <a:r>
                        <a:rPr lang="en-US" dirty="0" smtClean="0"/>
                        <a:t>A stable staff group?</a:t>
                      </a:r>
                      <a:endParaRPr lang="en-US" dirty="0"/>
                    </a:p>
                  </a:txBody>
                  <a:tcPr/>
                </a:tc>
                <a:tc>
                  <a:txBody>
                    <a:bodyPr/>
                    <a:lstStyle/>
                    <a:p>
                      <a:endParaRPr lang="en-US" dirty="0"/>
                    </a:p>
                  </a:txBody>
                  <a:tcPr/>
                </a:tc>
                <a:tc>
                  <a:txBody>
                    <a:bodyPr/>
                    <a:lstStyle/>
                    <a:p>
                      <a:endParaRPr lang="en-US" dirty="0"/>
                    </a:p>
                  </a:txBody>
                  <a:tcPr/>
                </a:tc>
              </a:tr>
            </a:tbl>
          </a:graphicData>
        </a:graphic>
      </p:graphicFrame>
      <p:grpSp>
        <p:nvGrpSpPr>
          <p:cNvPr id="5" name="Group 4"/>
          <p:cNvGrpSpPr/>
          <p:nvPr/>
        </p:nvGrpSpPr>
        <p:grpSpPr>
          <a:xfrm>
            <a:off x="7517898" y="54925"/>
            <a:ext cx="1528762" cy="1514475"/>
            <a:chOff x="7517898" y="54925"/>
            <a:chExt cx="1528762" cy="1514475"/>
          </a:xfrm>
        </p:grpSpPr>
        <p:grpSp>
          <p:nvGrpSpPr>
            <p:cNvPr id="6" name="Group 105"/>
            <p:cNvGrpSpPr>
              <a:grpSpLocks/>
            </p:cNvGrpSpPr>
            <p:nvPr/>
          </p:nvGrpSpPr>
          <p:grpSpPr bwMode="auto">
            <a:xfrm rot="19765573" flipH="1">
              <a:off x="7517898" y="54925"/>
              <a:ext cx="1528762" cy="1514475"/>
              <a:chOff x="5580063" y="2757488"/>
              <a:chExt cx="1031875" cy="1022350"/>
            </a:xfrm>
          </p:grpSpPr>
          <p:sp>
            <p:nvSpPr>
              <p:cNvPr id="8" name="Ellipse 44"/>
              <p:cNvSpPr/>
              <p:nvPr/>
            </p:nvSpPr>
            <p:spPr bwMode="auto">
              <a:xfrm rot="21052097">
                <a:off x="5590124" y="2757488"/>
                <a:ext cx="1021814" cy="1022350"/>
              </a:xfrm>
              <a:prstGeom prst="ellipse">
                <a:avLst/>
              </a:prstGeom>
              <a:gradFill flip="none" rotWithShape="1">
                <a:gsLst>
                  <a:gs pos="0">
                    <a:schemeClr val="bg1"/>
                  </a:gs>
                  <a:gs pos="100000">
                    <a:srgbClr val="98E739"/>
                  </a:gs>
                </a:gsLst>
                <a:path path="shape">
                  <a:fillToRect l="50000" t="50000" r="50000" b="50000"/>
                </a:path>
                <a:tileRect/>
              </a:gradFill>
              <a:ln w="9525" cap="flat" cmpd="sng" algn="ctr">
                <a:solidFill>
                  <a:srgbClr val="98E739"/>
                </a:solidFill>
                <a:prstDash val="solid"/>
              </a:ln>
              <a:effectLst>
                <a:innerShdw blurRad="190500" dist="114300" dir="5640000">
                  <a:srgbClr val="000000">
                    <a:alpha val="37000"/>
                  </a:srgbClr>
                </a:innerShdw>
              </a:effectLst>
            </p:spPr>
            <p:txBody>
              <a:bodyPr anchor="ctr"/>
              <a:lstStyle/>
              <a:p>
                <a:pPr algn="ctr">
                  <a:defRPr/>
                </a:pPr>
                <a:endParaRPr lang="da-DK" u="sng">
                  <a:solidFill>
                    <a:srgbClr val="FFFFFF"/>
                  </a:solidFill>
                  <a:latin typeface="Calibri" charset="0"/>
                  <a:cs typeface="ＭＳ Ｐゴシック" charset="-128"/>
                </a:endParaRPr>
              </a:p>
            </p:txBody>
          </p:sp>
          <p:sp>
            <p:nvSpPr>
              <p:cNvPr id="9" name="Måne 63"/>
              <p:cNvSpPr/>
              <p:nvPr/>
            </p:nvSpPr>
            <p:spPr bwMode="auto">
              <a:xfrm rot="16552097">
                <a:off x="5850994" y="30384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u="sng">
                  <a:solidFill>
                    <a:srgbClr val="FFFFFF"/>
                  </a:solidFill>
                  <a:latin typeface="Calibri" charset="0"/>
                  <a:cs typeface="ＭＳ Ｐゴシック" charset="-128"/>
                </a:endParaRPr>
              </a:p>
            </p:txBody>
          </p:sp>
          <p:sp>
            <p:nvSpPr>
              <p:cNvPr id="10" name="Ellipse 45"/>
              <p:cNvSpPr>
                <a:spLocks noChangeArrowheads="1"/>
              </p:cNvSpPr>
              <p:nvPr/>
            </p:nvSpPr>
            <p:spPr bwMode="auto">
              <a:xfrm>
                <a:off x="5735638" y="2786063"/>
                <a:ext cx="722312" cy="539750"/>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da-DK" u="sng">
                  <a:solidFill>
                    <a:srgbClr val="FFFFFF"/>
                  </a:solidFill>
                  <a:latin typeface="Calibri" pitchFamily="34" charset="0"/>
                </a:endParaRPr>
              </a:p>
            </p:txBody>
          </p:sp>
        </p:grpSp>
        <p:sp>
          <p:nvSpPr>
            <p:cNvPr id="7" name="Rektangel 76"/>
            <p:cNvSpPr>
              <a:spLocks noChangeArrowheads="1"/>
            </p:cNvSpPr>
            <p:nvPr/>
          </p:nvSpPr>
          <p:spPr bwMode="auto">
            <a:xfrm>
              <a:off x="7543798" y="380999"/>
              <a:ext cx="1447800" cy="984885"/>
            </a:xfrm>
            <a:prstGeom prst="rect">
              <a:avLst/>
            </a:prstGeom>
            <a:noFill/>
            <a:ln w="9525">
              <a:noFill/>
              <a:miter lim="800000"/>
              <a:headEnd/>
              <a:tailEnd/>
            </a:ln>
          </p:spPr>
          <p:txBody>
            <a:bodyPr wrap="square">
              <a:spAutoFit/>
            </a:bodyPr>
            <a:lstStyle/>
            <a:p>
              <a:pPr algn="ctr"/>
              <a:r>
                <a:rPr lang="en-US" sz="2000" b="1" noProof="1" smtClean="0">
                  <a:solidFill>
                    <a:srgbClr val="1E1C11"/>
                  </a:solidFill>
                  <a:latin typeface="Calibri" pitchFamily="34" charset="0"/>
                  <a:cs typeface="Arial" charset="0"/>
                </a:rPr>
                <a:t>2</a:t>
              </a:r>
            </a:p>
            <a:p>
              <a:pPr algn="ctr"/>
              <a:r>
                <a:rPr lang="en-US" sz="2000" b="1" noProof="1" smtClean="0">
                  <a:solidFill>
                    <a:srgbClr val="1E1C11"/>
                  </a:solidFill>
                  <a:latin typeface="Calibri" pitchFamily="34" charset="0"/>
                  <a:cs typeface="Arial" charset="0"/>
                </a:rPr>
                <a:t>SELECT</a:t>
              </a:r>
              <a:endParaRPr lang="en-US" sz="2000" b="1" noProof="1">
                <a:solidFill>
                  <a:srgbClr val="1E1C11"/>
                </a:solidFill>
                <a:latin typeface="Calibri" pitchFamily="34" charset="0"/>
                <a:cs typeface="Arial" charset="0"/>
              </a:endParaRPr>
            </a:p>
            <a:p>
              <a:endParaRPr lang="da-DK" dirty="0">
                <a:solidFill>
                  <a:srgbClr val="1E1C11"/>
                </a:solidFill>
              </a:endParaRPr>
            </a:p>
          </p:txBody>
        </p:sp>
      </p:grpSp>
      <p:sp>
        <p:nvSpPr>
          <p:cNvPr id="11" name="Title 7"/>
          <p:cNvSpPr txBox="1">
            <a:spLocks/>
          </p:cNvSpPr>
          <p:nvPr/>
        </p:nvSpPr>
        <p:spPr>
          <a:xfrm>
            <a:off x="622738" y="-193566"/>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Scoping Checklist</a:t>
            </a:r>
            <a:endParaRPr lang="en-US" dirty="0">
              <a:solidFill>
                <a:schemeClr val="bg1"/>
              </a:solidFill>
            </a:endParaRPr>
          </a:p>
        </p:txBody>
      </p:sp>
    </p:spTree>
    <p:extLst>
      <p:ext uri="{BB962C8B-B14F-4D97-AF65-F5344CB8AC3E}">
        <p14:creationId xmlns:p14="http://schemas.microsoft.com/office/powerpoint/2010/main" val="21590884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ksherwood\AppData\Local\Microsoft\Windows\Temporary Internet Files\Content.Outlook\TNI8WFPN\AL110221_D1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08" y="1188140"/>
            <a:ext cx="9295627" cy="66050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0"/>
            <a:ext cx="8229600" cy="1143000"/>
          </a:xfrm>
        </p:spPr>
        <p:txBody>
          <a:bodyPr/>
          <a:lstStyle/>
          <a:p>
            <a:pPr marL="236538" algn="l"/>
            <a:r>
              <a:rPr lang="en-US" dirty="0" smtClean="0">
                <a:solidFill>
                  <a:schemeClr val="bg1"/>
                </a:solidFill>
              </a:rPr>
              <a:t>Negotiating Agreements</a:t>
            </a:r>
          </a:p>
        </p:txBody>
      </p:sp>
      <p:grpSp>
        <p:nvGrpSpPr>
          <p:cNvPr id="3" name="Group 2"/>
          <p:cNvGrpSpPr/>
          <p:nvPr/>
        </p:nvGrpSpPr>
        <p:grpSpPr>
          <a:xfrm>
            <a:off x="7517899" y="106999"/>
            <a:ext cx="1528762" cy="1514475"/>
            <a:chOff x="7517899" y="106999"/>
            <a:chExt cx="1528762" cy="1514475"/>
          </a:xfrm>
        </p:grpSpPr>
        <p:grpSp>
          <p:nvGrpSpPr>
            <p:cNvPr id="5" name="Group 105"/>
            <p:cNvGrpSpPr>
              <a:grpSpLocks/>
            </p:cNvGrpSpPr>
            <p:nvPr/>
          </p:nvGrpSpPr>
          <p:grpSpPr bwMode="auto">
            <a:xfrm rot="19765573" flipH="1">
              <a:off x="7517899" y="106999"/>
              <a:ext cx="1528762" cy="1514475"/>
              <a:chOff x="5580063" y="2757488"/>
              <a:chExt cx="1031875" cy="1022350"/>
            </a:xfrm>
          </p:grpSpPr>
          <p:sp>
            <p:nvSpPr>
              <p:cNvPr id="6" name="Ellipse 44"/>
              <p:cNvSpPr/>
              <p:nvPr/>
            </p:nvSpPr>
            <p:spPr bwMode="auto">
              <a:xfrm rot="21052097">
                <a:off x="5590124" y="2757488"/>
                <a:ext cx="1021814" cy="1022350"/>
              </a:xfrm>
              <a:prstGeom prst="ellipse">
                <a:avLst/>
              </a:prstGeom>
              <a:gradFill flip="none" rotWithShape="1">
                <a:gsLst>
                  <a:gs pos="0">
                    <a:schemeClr val="bg1"/>
                  </a:gs>
                  <a:gs pos="100000">
                    <a:srgbClr val="98E739"/>
                  </a:gs>
                </a:gsLst>
                <a:path path="shape">
                  <a:fillToRect l="50000" t="50000" r="50000" b="50000"/>
                </a:path>
                <a:tileRect/>
              </a:gradFill>
              <a:ln w="9525" cap="flat" cmpd="sng" algn="ctr">
                <a:solidFill>
                  <a:srgbClr val="98E739"/>
                </a:solidFill>
                <a:prstDash val="solid"/>
              </a:ln>
              <a:effectLst>
                <a:innerShdw blurRad="190500" dist="114300" dir="5640000">
                  <a:srgbClr val="000000">
                    <a:alpha val="37000"/>
                  </a:srgbClr>
                </a:innerShdw>
              </a:effectLst>
            </p:spPr>
            <p:txBody>
              <a:bodyPr anchor="ctr"/>
              <a:lstStyle/>
              <a:p>
                <a:pPr algn="ctr">
                  <a:defRPr/>
                </a:pPr>
                <a:endParaRPr lang="da-DK" u="sng">
                  <a:solidFill>
                    <a:srgbClr val="FFFFFF"/>
                  </a:solidFill>
                  <a:latin typeface="Calibri" charset="0"/>
                  <a:cs typeface="ＭＳ Ｐゴシック" charset="-128"/>
                </a:endParaRPr>
              </a:p>
            </p:txBody>
          </p:sp>
          <p:sp>
            <p:nvSpPr>
              <p:cNvPr id="7" name="Måne 63"/>
              <p:cNvSpPr/>
              <p:nvPr/>
            </p:nvSpPr>
            <p:spPr bwMode="auto">
              <a:xfrm rot="16552097">
                <a:off x="5850994" y="30384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u="sng">
                  <a:solidFill>
                    <a:srgbClr val="FFFFFF"/>
                  </a:solidFill>
                  <a:latin typeface="Calibri" charset="0"/>
                  <a:cs typeface="ＭＳ Ｐゴシック" charset="-128"/>
                </a:endParaRPr>
              </a:p>
            </p:txBody>
          </p:sp>
          <p:sp>
            <p:nvSpPr>
              <p:cNvPr id="8" name="Ellipse 45"/>
              <p:cNvSpPr>
                <a:spLocks noChangeArrowheads="1"/>
              </p:cNvSpPr>
              <p:nvPr/>
            </p:nvSpPr>
            <p:spPr bwMode="auto">
              <a:xfrm>
                <a:off x="5735638" y="2786063"/>
                <a:ext cx="722312" cy="539750"/>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da-DK" u="sng">
                  <a:solidFill>
                    <a:srgbClr val="FFFFFF"/>
                  </a:solidFill>
                  <a:latin typeface="Calibri" pitchFamily="34" charset="0"/>
                </a:endParaRPr>
              </a:p>
            </p:txBody>
          </p:sp>
        </p:grpSp>
        <p:sp>
          <p:nvSpPr>
            <p:cNvPr id="9" name="Rektangel 76"/>
            <p:cNvSpPr>
              <a:spLocks noChangeArrowheads="1"/>
            </p:cNvSpPr>
            <p:nvPr/>
          </p:nvSpPr>
          <p:spPr bwMode="auto">
            <a:xfrm>
              <a:off x="7543801" y="128273"/>
              <a:ext cx="1447800" cy="1292662"/>
            </a:xfrm>
            <a:prstGeom prst="rect">
              <a:avLst/>
            </a:prstGeom>
            <a:noFill/>
            <a:ln w="9525">
              <a:noFill/>
              <a:miter lim="800000"/>
              <a:headEnd/>
              <a:tailEnd/>
            </a:ln>
          </p:spPr>
          <p:txBody>
            <a:bodyPr wrap="square">
              <a:spAutoFit/>
            </a:bodyPr>
            <a:lstStyle/>
            <a:p>
              <a:pPr algn="ctr"/>
              <a:endParaRPr lang="en-US" sz="2000" b="1" noProof="1" smtClean="0">
                <a:solidFill>
                  <a:srgbClr val="1E1C11"/>
                </a:solidFill>
                <a:latin typeface="Calibri" pitchFamily="34" charset="0"/>
                <a:cs typeface="Arial" charset="0"/>
              </a:endParaRPr>
            </a:p>
            <a:p>
              <a:pPr algn="ctr"/>
              <a:r>
                <a:rPr lang="en-US" sz="2000" b="1" noProof="1" smtClean="0">
                  <a:solidFill>
                    <a:srgbClr val="1E1C11"/>
                  </a:solidFill>
                  <a:latin typeface="Calibri" pitchFamily="34" charset="0"/>
                  <a:cs typeface="Arial" charset="0"/>
                </a:rPr>
                <a:t>3</a:t>
              </a:r>
            </a:p>
            <a:p>
              <a:pPr algn="ctr"/>
              <a:r>
                <a:rPr lang="en-US" sz="2000" b="1" noProof="1" smtClean="0">
                  <a:solidFill>
                    <a:srgbClr val="1E1C11"/>
                  </a:solidFill>
                  <a:latin typeface="Calibri" pitchFamily="34" charset="0"/>
                  <a:cs typeface="Arial" charset="0"/>
                </a:rPr>
                <a:t>NEGOTIATE</a:t>
              </a:r>
              <a:endParaRPr lang="en-US" sz="2000" b="1" noProof="1">
                <a:solidFill>
                  <a:srgbClr val="1E1C11"/>
                </a:solidFill>
                <a:latin typeface="Calibri" pitchFamily="34" charset="0"/>
                <a:cs typeface="Arial" charset="0"/>
              </a:endParaRPr>
            </a:p>
            <a:p>
              <a:endParaRPr lang="da-DK" dirty="0">
                <a:solidFill>
                  <a:srgbClr val="1E1C11"/>
                </a:solidFill>
              </a:endParaRPr>
            </a:p>
          </p:txBody>
        </p:sp>
      </p:grpSp>
    </p:spTree>
    <p:extLst>
      <p:ext uri="{BB962C8B-B14F-4D97-AF65-F5344CB8AC3E}">
        <p14:creationId xmlns:p14="http://schemas.microsoft.com/office/powerpoint/2010/main" val="7388383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eft-Right Arrow 3"/>
          <p:cNvSpPr/>
          <p:nvPr/>
        </p:nvSpPr>
        <p:spPr>
          <a:xfrm>
            <a:off x="479210" y="1803191"/>
            <a:ext cx="8305800" cy="1475232"/>
          </a:xfrm>
          <a:prstGeom prst="leftRightArrow">
            <a:avLst/>
          </a:prstGeom>
          <a:gradFill flip="none" rotWithShape="1">
            <a:gsLst>
              <a:gs pos="0">
                <a:schemeClr val="tx2">
                  <a:lumMod val="60000"/>
                  <a:lumOff val="40000"/>
                  <a:tint val="66000"/>
                  <a:satMod val="160000"/>
                </a:schemeClr>
              </a:gs>
              <a:gs pos="50000">
                <a:schemeClr val="tx2">
                  <a:lumMod val="60000"/>
                  <a:lumOff val="40000"/>
                  <a:tint val="44500"/>
                  <a:satMod val="160000"/>
                </a:schemeClr>
              </a:gs>
              <a:gs pos="100000">
                <a:schemeClr val="tx2">
                  <a:lumMod val="60000"/>
                  <a:lumOff val="40000"/>
                  <a:tint val="23500"/>
                  <a:satMod val="160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85800" y="3412442"/>
            <a:ext cx="2078422" cy="1200328"/>
            <a:chOff x="304799" y="3433465"/>
            <a:chExt cx="2078422" cy="1200328"/>
          </a:xfrm>
          <a:solidFill>
            <a:schemeClr val="tx2">
              <a:lumMod val="75000"/>
            </a:schemeClr>
          </a:solidFill>
        </p:grpSpPr>
        <p:sp>
          <p:nvSpPr>
            <p:cNvPr id="15" name="Rectangle 14"/>
            <p:cNvSpPr/>
            <p:nvPr/>
          </p:nvSpPr>
          <p:spPr>
            <a:xfrm>
              <a:off x="325821" y="3433465"/>
              <a:ext cx="2057400" cy="12003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4799" y="3571965"/>
              <a:ext cx="2078421" cy="923330"/>
            </a:xfrm>
            <a:prstGeom prst="rect">
              <a:avLst/>
            </a:prstGeom>
            <a:grpFill/>
          </p:spPr>
          <p:txBody>
            <a:bodyPr wrap="square" rtlCol="0">
              <a:spAutoFit/>
            </a:bodyPr>
            <a:lstStyle/>
            <a:p>
              <a:pPr algn="ctr"/>
              <a:r>
                <a:rPr lang="en-US" b="1" dirty="0" smtClean="0">
                  <a:solidFill>
                    <a:schemeClr val="bg1"/>
                  </a:solidFill>
                </a:rPr>
                <a:t>Less Formal:</a:t>
              </a:r>
            </a:p>
            <a:p>
              <a:pPr algn="ctr"/>
              <a:r>
                <a:rPr lang="en-US" dirty="0" smtClean="0">
                  <a:solidFill>
                    <a:schemeClr val="bg1"/>
                  </a:solidFill>
                </a:rPr>
                <a:t>No documentation</a:t>
              </a:r>
            </a:p>
            <a:p>
              <a:pPr algn="ctr"/>
              <a:r>
                <a:rPr lang="en-US" dirty="0" smtClean="0">
                  <a:solidFill>
                    <a:schemeClr val="bg1"/>
                  </a:solidFill>
                </a:rPr>
                <a:t>Oral Contract</a:t>
              </a:r>
              <a:endParaRPr lang="en-US" dirty="0">
                <a:solidFill>
                  <a:schemeClr val="bg1"/>
                </a:solidFill>
              </a:endParaRPr>
            </a:p>
          </p:txBody>
        </p:sp>
      </p:grpSp>
      <p:sp>
        <p:nvSpPr>
          <p:cNvPr id="6" name="TextBox 5"/>
          <p:cNvSpPr txBox="1"/>
          <p:nvPr/>
        </p:nvSpPr>
        <p:spPr>
          <a:xfrm>
            <a:off x="3679610" y="3412441"/>
            <a:ext cx="1905000" cy="1200329"/>
          </a:xfrm>
          <a:prstGeom prst="rect">
            <a:avLst/>
          </a:prstGeom>
          <a:solidFill>
            <a:schemeClr val="tx2">
              <a:lumMod val="75000"/>
            </a:schemeClr>
          </a:solidFill>
        </p:spPr>
        <p:txBody>
          <a:bodyPr wrap="square" rtlCol="0">
            <a:spAutoFit/>
          </a:bodyPr>
          <a:lstStyle/>
          <a:p>
            <a:pPr algn="ctr"/>
            <a:r>
              <a:rPr lang="en-US" b="1" dirty="0" smtClean="0">
                <a:solidFill>
                  <a:schemeClr val="bg1"/>
                </a:solidFill>
              </a:rPr>
              <a:t>More Formal:</a:t>
            </a:r>
          </a:p>
          <a:p>
            <a:pPr algn="ctr"/>
            <a:r>
              <a:rPr lang="en-US" dirty="0" smtClean="0">
                <a:solidFill>
                  <a:schemeClr val="bg1"/>
                </a:solidFill>
              </a:rPr>
              <a:t>Memorandum of Agreement </a:t>
            </a:r>
          </a:p>
          <a:p>
            <a:pPr algn="ctr"/>
            <a:r>
              <a:rPr lang="en-US" dirty="0" smtClean="0">
                <a:solidFill>
                  <a:schemeClr val="bg1"/>
                </a:solidFill>
              </a:rPr>
              <a:t>or Understanding</a:t>
            </a:r>
            <a:endParaRPr lang="en-US" dirty="0">
              <a:solidFill>
                <a:schemeClr val="bg1"/>
              </a:solidFill>
            </a:endParaRPr>
          </a:p>
        </p:txBody>
      </p:sp>
      <p:grpSp>
        <p:nvGrpSpPr>
          <p:cNvPr id="19" name="Group 18"/>
          <p:cNvGrpSpPr/>
          <p:nvPr/>
        </p:nvGrpSpPr>
        <p:grpSpPr>
          <a:xfrm>
            <a:off x="6671542" y="3433463"/>
            <a:ext cx="2057400" cy="1200329"/>
            <a:chOff x="5782659" y="3433466"/>
            <a:chExt cx="2057400" cy="1200329"/>
          </a:xfrm>
          <a:solidFill>
            <a:schemeClr val="tx2">
              <a:lumMod val="75000"/>
            </a:schemeClr>
          </a:solidFill>
        </p:grpSpPr>
        <p:sp>
          <p:nvSpPr>
            <p:cNvPr id="16" name="Rectangle 15"/>
            <p:cNvSpPr/>
            <p:nvPr/>
          </p:nvSpPr>
          <p:spPr>
            <a:xfrm>
              <a:off x="5782659" y="3433466"/>
              <a:ext cx="2057400" cy="1200328"/>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782659" y="3433466"/>
              <a:ext cx="1936208" cy="1200329"/>
            </a:xfrm>
            <a:prstGeom prst="rect">
              <a:avLst/>
            </a:prstGeom>
            <a:grpFill/>
          </p:spPr>
          <p:txBody>
            <a:bodyPr wrap="square" rtlCol="0">
              <a:spAutoFit/>
            </a:bodyPr>
            <a:lstStyle/>
            <a:p>
              <a:pPr algn="ctr"/>
              <a:r>
                <a:rPr lang="en-US" b="1" dirty="0" smtClean="0">
                  <a:solidFill>
                    <a:schemeClr val="bg1"/>
                  </a:solidFill>
                </a:rPr>
                <a:t>Most Formal:</a:t>
              </a:r>
            </a:p>
            <a:p>
              <a:pPr algn="ctr"/>
              <a:r>
                <a:rPr lang="en-US" dirty="0" smtClean="0">
                  <a:solidFill>
                    <a:schemeClr val="bg1"/>
                  </a:solidFill>
                </a:rPr>
                <a:t>Partnership </a:t>
              </a:r>
            </a:p>
            <a:p>
              <a:pPr algn="ctr"/>
              <a:r>
                <a:rPr lang="en-US" dirty="0" smtClean="0">
                  <a:solidFill>
                    <a:schemeClr val="bg1"/>
                  </a:solidFill>
                </a:rPr>
                <a:t>Agreement</a:t>
              </a:r>
            </a:p>
            <a:p>
              <a:pPr algn="ctr"/>
              <a:r>
                <a:rPr lang="en-US" dirty="0" smtClean="0">
                  <a:solidFill>
                    <a:schemeClr val="bg1"/>
                  </a:solidFill>
                </a:rPr>
                <a:t>Joint Venture</a:t>
              </a:r>
              <a:endParaRPr lang="en-US" dirty="0">
                <a:solidFill>
                  <a:schemeClr val="bg1"/>
                </a:solidFill>
              </a:endParaRPr>
            </a:p>
          </p:txBody>
        </p:sp>
      </p:grpSp>
      <p:grpSp>
        <p:nvGrpSpPr>
          <p:cNvPr id="8" name="Group 7"/>
          <p:cNvGrpSpPr/>
          <p:nvPr/>
        </p:nvGrpSpPr>
        <p:grpSpPr>
          <a:xfrm>
            <a:off x="7517899" y="106999"/>
            <a:ext cx="1528762" cy="1514475"/>
            <a:chOff x="7517899" y="106999"/>
            <a:chExt cx="1528762" cy="1514475"/>
          </a:xfrm>
        </p:grpSpPr>
        <p:grpSp>
          <p:nvGrpSpPr>
            <p:cNvPr id="9" name="Group 105"/>
            <p:cNvGrpSpPr>
              <a:grpSpLocks/>
            </p:cNvGrpSpPr>
            <p:nvPr/>
          </p:nvGrpSpPr>
          <p:grpSpPr bwMode="auto">
            <a:xfrm rot="19765573" flipH="1">
              <a:off x="7517899" y="106999"/>
              <a:ext cx="1528762" cy="1514475"/>
              <a:chOff x="5580063" y="2757488"/>
              <a:chExt cx="1031875" cy="1022350"/>
            </a:xfrm>
          </p:grpSpPr>
          <p:sp>
            <p:nvSpPr>
              <p:cNvPr id="11" name="Ellipse 44"/>
              <p:cNvSpPr/>
              <p:nvPr/>
            </p:nvSpPr>
            <p:spPr bwMode="auto">
              <a:xfrm rot="21052097">
                <a:off x="5590124" y="2757488"/>
                <a:ext cx="1021814" cy="1022350"/>
              </a:xfrm>
              <a:prstGeom prst="ellipse">
                <a:avLst/>
              </a:prstGeom>
              <a:gradFill flip="none" rotWithShape="1">
                <a:gsLst>
                  <a:gs pos="0">
                    <a:schemeClr val="bg1"/>
                  </a:gs>
                  <a:gs pos="100000">
                    <a:srgbClr val="98E739"/>
                  </a:gs>
                </a:gsLst>
                <a:path path="shape">
                  <a:fillToRect l="50000" t="50000" r="50000" b="50000"/>
                </a:path>
                <a:tileRect/>
              </a:gradFill>
              <a:ln w="9525" cap="flat" cmpd="sng" algn="ctr">
                <a:solidFill>
                  <a:srgbClr val="98E739"/>
                </a:solidFill>
                <a:prstDash val="solid"/>
              </a:ln>
              <a:effectLst>
                <a:innerShdw blurRad="190500" dist="114300" dir="5640000">
                  <a:srgbClr val="000000">
                    <a:alpha val="37000"/>
                  </a:srgbClr>
                </a:innerShdw>
              </a:effectLst>
            </p:spPr>
            <p:txBody>
              <a:bodyPr anchor="ctr"/>
              <a:lstStyle/>
              <a:p>
                <a:pPr algn="ctr">
                  <a:defRPr/>
                </a:pPr>
                <a:endParaRPr lang="da-DK" u="sng">
                  <a:solidFill>
                    <a:srgbClr val="FFFFFF"/>
                  </a:solidFill>
                  <a:latin typeface="Calibri" charset="0"/>
                  <a:cs typeface="ＭＳ Ｐゴシック" charset="-128"/>
                </a:endParaRPr>
              </a:p>
            </p:txBody>
          </p:sp>
          <p:sp>
            <p:nvSpPr>
              <p:cNvPr id="12" name="Måne 63"/>
              <p:cNvSpPr/>
              <p:nvPr/>
            </p:nvSpPr>
            <p:spPr bwMode="auto">
              <a:xfrm rot="16552097">
                <a:off x="5850994" y="30384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u="sng">
                  <a:solidFill>
                    <a:srgbClr val="FFFFFF"/>
                  </a:solidFill>
                  <a:latin typeface="Calibri" charset="0"/>
                  <a:cs typeface="ＭＳ Ｐゴシック" charset="-128"/>
                </a:endParaRPr>
              </a:p>
            </p:txBody>
          </p:sp>
          <p:sp>
            <p:nvSpPr>
              <p:cNvPr id="13" name="Ellipse 45"/>
              <p:cNvSpPr>
                <a:spLocks noChangeArrowheads="1"/>
              </p:cNvSpPr>
              <p:nvPr/>
            </p:nvSpPr>
            <p:spPr bwMode="auto">
              <a:xfrm>
                <a:off x="5735638" y="2786063"/>
                <a:ext cx="722312" cy="539750"/>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da-DK" u="sng">
                  <a:solidFill>
                    <a:srgbClr val="FFFFFF"/>
                  </a:solidFill>
                  <a:latin typeface="Calibri" pitchFamily="34" charset="0"/>
                </a:endParaRPr>
              </a:p>
            </p:txBody>
          </p:sp>
        </p:grpSp>
        <p:sp>
          <p:nvSpPr>
            <p:cNvPr id="10" name="Rektangel 76"/>
            <p:cNvSpPr>
              <a:spLocks noChangeArrowheads="1"/>
            </p:cNvSpPr>
            <p:nvPr/>
          </p:nvSpPr>
          <p:spPr bwMode="auto">
            <a:xfrm>
              <a:off x="7543801" y="128273"/>
              <a:ext cx="1447800" cy="1292662"/>
            </a:xfrm>
            <a:prstGeom prst="rect">
              <a:avLst/>
            </a:prstGeom>
            <a:noFill/>
            <a:ln w="9525">
              <a:noFill/>
              <a:miter lim="800000"/>
              <a:headEnd/>
              <a:tailEnd/>
            </a:ln>
          </p:spPr>
          <p:txBody>
            <a:bodyPr wrap="square">
              <a:spAutoFit/>
            </a:bodyPr>
            <a:lstStyle/>
            <a:p>
              <a:pPr algn="ctr"/>
              <a:endParaRPr lang="en-US" sz="2000" b="1" noProof="1" smtClean="0">
                <a:solidFill>
                  <a:srgbClr val="1E1C11"/>
                </a:solidFill>
                <a:latin typeface="Calibri" pitchFamily="34" charset="0"/>
                <a:cs typeface="Arial" charset="0"/>
              </a:endParaRPr>
            </a:p>
            <a:p>
              <a:pPr algn="ctr"/>
              <a:r>
                <a:rPr lang="en-US" sz="2000" b="1" noProof="1" smtClean="0">
                  <a:solidFill>
                    <a:srgbClr val="1E1C11"/>
                  </a:solidFill>
                  <a:latin typeface="Calibri" pitchFamily="34" charset="0"/>
                  <a:cs typeface="Arial" charset="0"/>
                </a:rPr>
                <a:t>3</a:t>
              </a:r>
            </a:p>
            <a:p>
              <a:pPr algn="ctr"/>
              <a:r>
                <a:rPr lang="en-US" sz="2000" b="1" noProof="1" smtClean="0">
                  <a:solidFill>
                    <a:srgbClr val="1E1C11"/>
                  </a:solidFill>
                  <a:latin typeface="Calibri" pitchFamily="34" charset="0"/>
                  <a:cs typeface="Arial" charset="0"/>
                </a:rPr>
                <a:t>NEGOTIATE</a:t>
              </a:r>
              <a:endParaRPr lang="en-US" sz="2000" b="1" noProof="1">
                <a:solidFill>
                  <a:srgbClr val="1E1C11"/>
                </a:solidFill>
                <a:latin typeface="Calibri" pitchFamily="34" charset="0"/>
                <a:cs typeface="Arial" charset="0"/>
              </a:endParaRPr>
            </a:p>
            <a:p>
              <a:endParaRPr lang="da-DK" dirty="0">
                <a:solidFill>
                  <a:srgbClr val="1E1C11"/>
                </a:solidFill>
              </a:endParaRPr>
            </a:p>
          </p:txBody>
        </p:sp>
      </p:grpSp>
      <p:sp>
        <p:nvSpPr>
          <p:cNvPr id="20" name="TextBox 19"/>
          <p:cNvSpPr txBox="1"/>
          <p:nvPr/>
        </p:nvSpPr>
        <p:spPr>
          <a:xfrm>
            <a:off x="402783" y="301133"/>
            <a:ext cx="7142106" cy="584775"/>
          </a:xfrm>
          <a:prstGeom prst="rect">
            <a:avLst/>
          </a:prstGeom>
          <a:noFill/>
        </p:spPr>
        <p:txBody>
          <a:bodyPr wrap="square" rtlCol="0">
            <a:spAutoFit/>
          </a:bodyPr>
          <a:lstStyle/>
          <a:p>
            <a:r>
              <a:rPr lang="en-US" sz="3200" b="1" dirty="0" smtClean="0">
                <a:solidFill>
                  <a:schemeClr val="bg1"/>
                </a:solidFill>
              </a:rPr>
              <a:t>Spectrum of Partnership Documentation</a:t>
            </a:r>
            <a:endParaRPr lang="en-US" sz="3200" b="1" dirty="0">
              <a:solidFill>
                <a:schemeClr val="bg1"/>
              </a:solidFill>
            </a:endParaRPr>
          </a:p>
        </p:txBody>
      </p:sp>
    </p:spTree>
    <p:extLst>
      <p:ext uri="{BB962C8B-B14F-4D97-AF65-F5344CB8AC3E}">
        <p14:creationId xmlns:p14="http://schemas.microsoft.com/office/powerpoint/2010/main" val="5182974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Partnership Agreements</a:t>
            </a:r>
            <a:r>
              <a:rPr lang="en-US" dirty="0" smtClean="0">
                <a:solidFill>
                  <a:schemeClr val="bg1"/>
                </a:solidFill>
              </a:rPr>
              <a:t>	</a:t>
            </a:r>
            <a:endParaRPr lang="en-US" dirty="0">
              <a:solidFill>
                <a:schemeClr val="bg1"/>
              </a:solidFill>
            </a:endParaRPr>
          </a:p>
        </p:txBody>
      </p:sp>
      <p:sp>
        <p:nvSpPr>
          <p:cNvPr id="3" name="Content Placeholder 2"/>
          <p:cNvSpPr>
            <a:spLocks noGrp="1"/>
          </p:cNvSpPr>
          <p:nvPr>
            <p:ph idx="1"/>
          </p:nvPr>
        </p:nvSpPr>
        <p:spPr>
          <a:xfrm>
            <a:off x="457200" y="1447800"/>
            <a:ext cx="8229600" cy="4525963"/>
          </a:xfrm>
        </p:spPr>
        <p:txBody>
          <a:bodyPr>
            <a:noAutofit/>
          </a:bodyPr>
          <a:lstStyle/>
          <a:p>
            <a:r>
              <a:rPr lang="en-US" sz="2800" dirty="0" smtClean="0">
                <a:solidFill>
                  <a:schemeClr val="bg1"/>
                </a:solidFill>
              </a:rPr>
              <a:t>Goals and expectations</a:t>
            </a:r>
          </a:p>
          <a:p>
            <a:r>
              <a:rPr lang="en-US" sz="2800" dirty="0" smtClean="0">
                <a:solidFill>
                  <a:schemeClr val="bg1"/>
                </a:solidFill>
              </a:rPr>
              <a:t>Roles and responsibilities</a:t>
            </a:r>
          </a:p>
          <a:p>
            <a:r>
              <a:rPr lang="en-US" sz="2800" dirty="0">
                <a:solidFill>
                  <a:schemeClr val="bg1"/>
                </a:solidFill>
              </a:rPr>
              <a:t>Joint work plan</a:t>
            </a:r>
          </a:p>
          <a:p>
            <a:r>
              <a:rPr lang="en-US" sz="2800" dirty="0" smtClean="0">
                <a:solidFill>
                  <a:schemeClr val="bg1"/>
                </a:solidFill>
              </a:rPr>
              <a:t>Financing and resource contribution</a:t>
            </a:r>
          </a:p>
          <a:p>
            <a:r>
              <a:rPr lang="en-US" sz="2800" dirty="0" smtClean="0">
                <a:solidFill>
                  <a:schemeClr val="bg1"/>
                </a:solidFill>
              </a:rPr>
              <a:t>Fundraising</a:t>
            </a:r>
          </a:p>
          <a:p>
            <a:r>
              <a:rPr lang="en-US" sz="2800" dirty="0" smtClean="0">
                <a:solidFill>
                  <a:schemeClr val="bg1"/>
                </a:solidFill>
              </a:rPr>
              <a:t>Communications (including media)</a:t>
            </a:r>
          </a:p>
          <a:p>
            <a:r>
              <a:rPr lang="en-US" sz="2800" dirty="0" smtClean="0">
                <a:solidFill>
                  <a:schemeClr val="bg1"/>
                </a:solidFill>
              </a:rPr>
              <a:t>Decision-making structure</a:t>
            </a:r>
          </a:p>
          <a:p>
            <a:r>
              <a:rPr lang="en-US" sz="2800" dirty="0">
                <a:solidFill>
                  <a:schemeClr val="bg1"/>
                </a:solidFill>
              </a:rPr>
              <a:t>Partnership </a:t>
            </a:r>
            <a:r>
              <a:rPr lang="en-US" sz="2800" dirty="0" smtClean="0">
                <a:solidFill>
                  <a:schemeClr val="bg1"/>
                </a:solidFill>
              </a:rPr>
              <a:t>review </a:t>
            </a:r>
            <a:r>
              <a:rPr lang="en-US" sz="2800" dirty="0">
                <a:solidFill>
                  <a:schemeClr val="bg1"/>
                </a:solidFill>
              </a:rPr>
              <a:t>and measurement</a:t>
            </a:r>
          </a:p>
          <a:p>
            <a:r>
              <a:rPr lang="en-US" sz="2800" dirty="0" smtClean="0">
                <a:solidFill>
                  <a:schemeClr val="bg1"/>
                </a:solidFill>
              </a:rPr>
              <a:t>Long-term planning</a:t>
            </a:r>
          </a:p>
          <a:p>
            <a:r>
              <a:rPr lang="en-US" sz="2800" dirty="0" smtClean="0">
                <a:solidFill>
                  <a:schemeClr val="bg1"/>
                </a:solidFill>
              </a:rPr>
              <a:t>Exit strategy</a:t>
            </a:r>
            <a:endParaRPr lang="en-US" sz="2800" dirty="0">
              <a:solidFill>
                <a:schemeClr val="bg1"/>
              </a:solidFill>
            </a:endParaRPr>
          </a:p>
        </p:txBody>
      </p:sp>
      <p:grpSp>
        <p:nvGrpSpPr>
          <p:cNvPr id="4" name="Group 3"/>
          <p:cNvGrpSpPr/>
          <p:nvPr/>
        </p:nvGrpSpPr>
        <p:grpSpPr>
          <a:xfrm>
            <a:off x="7517899" y="106999"/>
            <a:ext cx="1528762" cy="1514475"/>
            <a:chOff x="7517899" y="106999"/>
            <a:chExt cx="1528762" cy="1514475"/>
          </a:xfrm>
        </p:grpSpPr>
        <p:grpSp>
          <p:nvGrpSpPr>
            <p:cNvPr id="5" name="Group 105"/>
            <p:cNvGrpSpPr>
              <a:grpSpLocks/>
            </p:cNvGrpSpPr>
            <p:nvPr/>
          </p:nvGrpSpPr>
          <p:grpSpPr bwMode="auto">
            <a:xfrm rot="19765573" flipH="1">
              <a:off x="7517899" y="106999"/>
              <a:ext cx="1528762" cy="1514475"/>
              <a:chOff x="5580063" y="2757488"/>
              <a:chExt cx="1031875" cy="1022350"/>
            </a:xfrm>
          </p:grpSpPr>
          <p:sp>
            <p:nvSpPr>
              <p:cNvPr id="7" name="Ellipse 44"/>
              <p:cNvSpPr/>
              <p:nvPr/>
            </p:nvSpPr>
            <p:spPr bwMode="auto">
              <a:xfrm rot="21052097">
                <a:off x="5590124" y="2757488"/>
                <a:ext cx="1021814" cy="1022350"/>
              </a:xfrm>
              <a:prstGeom prst="ellipse">
                <a:avLst/>
              </a:prstGeom>
              <a:gradFill flip="none" rotWithShape="1">
                <a:gsLst>
                  <a:gs pos="0">
                    <a:schemeClr val="bg1"/>
                  </a:gs>
                  <a:gs pos="100000">
                    <a:srgbClr val="98E739"/>
                  </a:gs>
                </a:gsLst>
                <a:path path="shape">
                  <a:fillToRect l="50000" t="50000" r="50000" b="50000"/>
                </a:path>
                <a:tileRect/>
              </a:gradFill>
              <a:ln w="9525" cap="flat" cmpd="sng" algn="ctr">
                <a:solidFill>
                  <a:srgbClr val="98E739"/>
                </a:solidFill>
                <a:prstDash val="solid"/>
              </a:ln>
              <a:effectLst>
                <a:innerShdw blurRad="190500" dist="114300" dir="5640000">
                  <a:srgbClr val="000000">
                    <a:alpha val="37000"/>
                  </a:srgbClr>
                </a:innerShdw>
              </a:effectLst>
            </p:spPr>
            <p:txBody>
              <a:bodyPr anchor="ctr"/>
              <a:lstStyle/>
              <a:p>
                <a:pPr algn="ctr">
                  <a:defRPr/>
                </a:pPr>
                <a:endParaRPr lang="da-DK" u="sng">
                  <a:solidFill>
                    <a:srgbClr val="FFFFFF"/>
                  </a:solidFill>
                  <a:latin typeface="Calibri" charset="0"/>
                  <a:cs typeface="ＭＳ Ｐゴシック" charset="-128"/>
                </a:endParaRPr>
              </a:p>
            </p:txBody>
          </p:sp>
          <p:sp>
            <p:nvSpPr>
              <p:cNvPr id="8" name="Måne 63"/>
              <p:cNvSpPr/>
              <p:nvPr/>
            </p:nvSpPr>
            <p:spPr bwMode="auto">
              <a:xfrm rot="16552097">
                <a:off x="5850994" y="30384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u="sng">
                  <a:solidFill>
                    <a:srgbClr val="FFFFFF"/>
                  </a:solidFill>
                  <a:latin typeface="Calibri" charset="0"/>
                  <a:cs typeface="ＭＳ Ｐゴシック" charset="-128"/>
                </a:endParaRPr>
              </a:p>
            </p:txBody>
          </p:sp>
          <p:sp>
            <p:nvSpPr>
              <p:cNvPr id="9" name="Ellipse 45"/>
              <p:cNvSpPr>
                <a:spLocks noChangeArrowheads="1"/>
              </p:cNvSpPr>
              <p:nvPr/>
            </p:nvSpPr>
            <p:spPr bwMode="auto">
              <a:xfrm>
                <a:off x="5735638" y="2786063"/>
                <a:ext cx="722312" cy="539750"/>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da-DK" u="sng">
                  <a:solidFill>
                    <a:srgbClr val="FFFFFF"/>
                  </a:solidFill>
                  <a:latin typeface="Calibri" pitchFamily="34" charset="0"/>
                </a:endParaRPr>
              </a:p>
            </p:txBody>
          </p:sp>
        </p:grpSp>
        <p:sp>
          <p:nvSpPr>
            <p:cNvPr id="6" name="Rektangel 76"/>
            <p:cNvSpPr>
              <a:spLocks noChangeArrowheads="1"/>
            </p:cNvSpPr>
            <p:nvPr/>
          </p:nvSpPr>
          <p:spPr bwMode="auto">
            <a:xfrm>
              <a:off x="7543801" y="128273"/>
              <a:ext cx="1447800" cy="1292662"/>
            </a:xfrm>
            <a:prstGeom prst="rect">
              <a:avLst/>
            </a:prstGeom>
            <a:noFill/>
            <a:ln w="9525">
              <a:noFill/>
              <a:miter lim="800000"/>
              <a:headEnd/>
              <a:tailEnd/>
            </a:ln>
          </p:spPr>
          <p:txBody>
            <a:bodyPr wrap="square">
              <a:spAutoFit/>
            </a:bodyPr>
            <a:lstStyle/>
            <a:p>
              <a:pPr algn="ctr"/>
              <a:endParaRPr lang="en-US" sz="2000" b="1" noProof="1" smtClean="0">
                <a:solidFill>
                  <a:srgbClr val="1E1C11"/>
                </a:solidFill>
                <a:latin typeface="Calibri" pitchFamily="34" charset="0"/>
                <a:cs typeface="Arial" charset="0"/>
              </a:endParaRPr>
            </a:p>
            <a:p>
              <a:pPr algn="ctr"/>
              <a:r>
                <a:rPr lang="en-US" sz="2000" b="1" noProof="1" smtClean="0">
                  <a:solidFill>
                    <a:srgbClr val="1E1C11"/>
                  </a:solidFill>
                  <a:latin typeface="Calibri" pitchFamily="34" charset="0"/>
                  <a:cs typeface="Arial" charset="0"/>
                </a:rPr>
                <a:t>3</a:t>
              </a:r>
            </a:p>
            <a:p>
              <a:pPr algn="ctr"/>
              <a:r>
                <a:rPr lang="en-US" sz="2000" b="1" noProof="1" smtClean="0">
                  <a:solidFill>
                    <a:srgbClr val="1E1C11"/>
                  </a:solidFill>
                  <a:latin typeface="Calibri" pitchFamily="34" charset="0"/>
                  <a:cs typeface="Arial" charset="0"/>
                </a:rPr>
                <a:t>NEGOTIATE</a:t>
              </a:r>
              <a:endParaRPr lang="en-US" sz="2000" b="1" noProof="1">
                <a:solidFill>
                  <a:srgbClr val="1E1C11"/>
                </a:solidFill>
                <a:latin typeface="Calibri" pitchFamily="34" charset="0"/>
                <a:cs typeface="Arial" charset="0"/>
              </a:endParaRPr>
            </a:p>
            <a:p>
              <a:endParaRPr lang="da-DK" dirty="0">
                <a:solidFill>
                  <a:srgbClr val="1E1C11"/>
                </a:solidFill>
              </a:endParaRPr>
            </a:p>
          </p:txBody>
        </p:sp>
      </p:grpSp>
    </p:spTree>
    <p:extLst>
      <p:ext uri="{BB962C8B-B14F-4D97-AF65-F5344CB8AC3E}">
        <p14:creationId xmlns:p14="http://schemas.microsoft.com/office/powerpoint/2010/main" val="35032703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lstStyle/>
          <a:p>
            <a:pPr marL="236538" algn="l"/>
            <a:r>
              <a:rPr lang="en-US" b="1" dirty="0" smtClean="0">
                <a:solidFill>
                  <a:schemeClr val="bg1"/>
                </a:solidFill>
              </a:rPr>
              <a:t>Managing the Partnership</a:t>
            </a:r>
            <a:endParaRPr lang="en-US" b="1" dirty="0">
              <a:solidFill>
                <a:schemeClr val="bg1"/>
              </a:solidFill>
            </a:endParaRPr>
          </a:p>
        </p:txBody>
      </p:sp>
      <p:sp>
        <p:nvSpPr>
          <p:cNvPr id="37" name="Ellipse 59"/>
          <p:cNvSpPr/>
          <p:nvPr/>
        </p:nvSpPr>
        <p:spPr bwMode="auto">
          <a:xfrm>
            <a:off x="2514600" y="6172200"/>
            <a:ext cx="2017573" cy="407865"/>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a:solidFill>
                <a:srgbClr val="FFFFFF"/>
              </a:solidFill>
              <a:latin typeface="Calibri" charset="0"/>
              <a:cs typeface="ＭＳ Ｐゴシック" charset="-128"/>
            </a:endParaRPr>
          </a:p>
        </p:txBody>
      </p:sp>
      <p:sp>
        <p:nvSpPr>
          <p:cNvPr id="38" name="Ellipse 59"/>
          <p:cNvSpPr/>
          <p:nvPr/>
        </p:nvSpPr>
        <p:spPr bwMode="auto">
          <a:xfrm>
            <a:off x="4800600" y="6172200"/>
            <a:ext cx="2017573" cy="407865"/>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a:solidFill>
                <a:srgbClr val="FFFFFF"/>
              </a:solidFill>
              <a:latin typeface="Calibri" charset="0"/>
              <a:cs typeface="ＭＳ Ｐゴシック" charset="-128"/>
            </a:endParaRPr>
          </a:p>
        </p:txBody>
      </p:sp>
      <p:grpSp>
        <p:nvGrpSpPr>
          <p:cNvPr id="6" name="Group 5"/>
          <p:cNvGrpSpPr/>
          <p:nvPr/>
        </p:nvGrpSpPr>
        <p:grpSpPr>
          <a:xfrm>
            <a:off x="7517898" y="54925"/>
            <a:ext cx="1528762" cy="1514475"/>
            <a:chOff x="7517898" y="54925"/>
            <a:chExt cx="1528762" cy="1514475"/>
          </a:xfrm>
        </p:grpSpPr>
        <p:grpSp>
          <p:nvGrpSpPr>
            <p:cNvPr id="21" name="Group 105"/>
            <p:cNvGrpSpPr>
              <a:grpSpLocks/>
            </p:cNvGrpSpPr>
            <p:nvPr/>
          </p:nvGrpSpPr>
          <p:grpSpPr bwMode="auto">
            <a:xfrm rot="19765573" flipH="1">
              <a:off x="7517898" y="54925"/>
              <a:ext cx="1528762" cy="1514475"/>
              <a:chOff x="5580063" y="2757488"/>
              <a:chExt cx="1031875" cy="1022350"/>
            </a:xfrm>
          </p:grpSpPr>
          <p:sp>
            <p:nvSpPr>
              <p:cNvPr id="22" name="Ellipse 44"/>
              <p:cNvSpPr/>
              <p:nvPr/>
            </p:nvSpPr>
            <p:spPr bwMode="auto">
              <a:xfrm rot="21052097">
                <a:off x="5590124" y="2757488"/>
                <a:ext cx="1021814" cy="1022350"/>
              </a:xfrm>
              <a:prstGeom prst="ellipse">
                <a:avLst/>
              </a:prstGeom>
              <a:gradFill flip="none" rotWithShape="1">
                <a:gsLst>
                  <a:gs pos="0">
                    <a:schemeClr val="bg1"/>
                  </a:gs>
                  <a:gs pos="100000">
                    <a:srgbClr val="98E739"/>
                  </a:gs>
                </a:gsLst>
                <a:path path="shape">
                  <a:fillToRect l="50000" t="50000" r="50000" b="50000"/>
                </a:path>
                <a:tileRect/>
              </a:gradFill>
              <a:ln w="9525" cap="flat" cmpd="sng" algn="ctr">
                <a:solidFill>
                  <a:srgbClr val="98E739"/>
                </a:solidFill>
                <a:prstDash val="solid"/>
              </a:ln>
              <a:effectLst>
                <a:innerShdw blurRad="190500" dist="114300" dir="5640000">
                  <a:srgbClr val="000000">
                    <a:alpha val="37000"/>
                  </a:srgbClr>
                </a:innerShdw>
              </a:effectLst>
            </p:spPr>
            <p:txBody>
              <a:bodyPr anchor="ctr"/>
              <a:lstStyle/>
              <a:p>
                <a:pPr algn="ctr">
                  <a:defRPr/>
                </a:pPr>
                <a:endParaRPr lang="da-DK" u="sng">
                  <a:solidFill>
                    <a:srgbClr val="FFFFFF"/>
                  </a:solidFill>
                  <a:latin typeface="Calibri" charset="0"/>
                  <a:cs typeface="ＭＳ Ｐゴシック" charset="-128"/>
                </a:endParaRPr>
              </a:p>
            </p:txBody>
          </p:sp>
          <p:sp>
            <p:nvSpPr>
              <p:cNvPr id="23" name="Måne 63"/>
              <p:cNvSpPr/>
              <p:nvPr/>
            </p:nvSpPr>
            <p:spPr bwMode="auto">
              <a:xfrm rot="16552097">
                <a:off x="5850994" y="30384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u="sng">
                  <a:solidFill>
                    <a:srgbClr val="FFFFFF"/>
                  </a:solidFill>
                  <a:latin typeface="Calibri" charset="0"/>
                  <a:cs typeface="ＭＳ Ｐゴシック" charset="-128"/>
                </a:endParaRPr>
              </a:p>
            </p:txBody>
          </p:sp>
          <p:sp>
            <p:nvSpPr>
              <p:cNvPr id="24" name="Ellipse 45"/>
              <p:cNvSpPr>
                <a:spLocks noChangeArrowheads="1"/>
              </p:cNvSpPr>
              <p:nvPr/>
            </p:nvSpPr>
            <p:spPr bwMode="auto">
              <a:xfrm>
                <a:off x="5735638" y="2786063"/>
                <a:ext cx="722312" cy="539750"/>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da-DK" u="sng">
                  <a:solidFill>
                    <a:srgbClr val="FFFFFF"/>
                  </a:solidFill>
                  <a:latin typeface="Calibri" pitchFamily="34" charset="0"/>
                </a:endParaRPr>
              </a:p>
            </p:txBody>
          </p:sp>
        </p:grpSp>
        <p:sp>
          <p:nvSpPr>
            <p:cNvPr id="42" name="Rektangel 76"/>
            <p:cNvSpPr>
              <a:spLocks noChangeArrowheads="1"/>
            </p:cNvSpPr>
            <p:nvPr/>
          </p:nvSpPr>
          <p:spPr bwMode="auto">
            <a:xfrm>
              <a:off x="7543800" y="405126"/>
              <a:ext cx="1447800" cy="984885"/>
            </a:xfrm>
            <a:prstGeom prst="rect">
              <a:avLst/>
            </a:prstGeom>
            <a:noFill/>
            <a:ln w="9525">
              <a:noFill/>
              <a:miter lim="800000"/>
              <a:headEnd/>
              <a:tailEnd/>
            </a:ln>
          </p:spPr>
          <p:txBody>
            <a:bodyPr wrap="square">
              <a:spAutoFit/>
            </a:bodyPr>
            <a:lstStyle/>
            <a:p>
              <a:pPr algn="ctr"/>
              <a:r>
                <a:rPr lang="en-US" sz="2000" b="1" noProof="1" smtClean="0">
                  <a:solidFill>
                    <a:srgbClr val="1E1C11"/>
                  </a:solidFill>
                  <a:latin typeface="Calibri" pitchFamily="34" charset="0"/>
                  <a:cs typeface="Arial" charset="0"/>
                </a:rPr>
                <a:t>4</a:t>
              </a:r>
            </a:p>
            <a:p>
              <a:pPr algn="ctr"/>
              <a:r>
                <a:rPr lang="en-US" sz="2000" b="1" noProof="1" smtClean="0">
                  <a:solidFill>
                    <a:srgbClr val="1E1C11"/>
                  </a:solidFill>
                  <a:latin typeface="Calibri" pitchFamily="34" charset="0"/>
                  <a:cs typeface="Arial" charset="0"/>
                </a:rPr>
                <a:t>MANAGE</a:t>
              </a:r>
              <a:endParaRPr lang="en-US" sz="2000" b="1" noProof="1">
                <a:solidFill>
                  <a:srgbClr val="1E1C11"/>
                </a:solidFill>
                <a:latin typeface="Calibri" pitchFamily="34" charset="0"/>
                <a:cs typeface="Arial" charset="0"/>
              </a:endParaRPr>
            </a:p>
            <a:p>
              <a:endParaRPr lang="da-DK" dirty="0">
                <a:solidFill>
                  <a:srgbClr val="1E1C11"/>
                </a:solidFill>
              </a:endParaRPr>
            </a:p>
          </p:txBody>
        </p:sp>
      </p:grpSp>
      <p:pic>
        <p:nvPicPr>
          <p:cNvPr id="12" name="Picture 2" descr="C:\Documents and Settings\efielding\My Documents\My Pictures\team work 2_hank.walteri.nwhi.jpg"/>
          <p:cNvPicPr>
            <a:picLocks noChangeAspect="1" noChangeArrowheads="1"/>
          </p:cNvPicPr>
          <p:nvPr/>
        </p:nvPicPr>
        <p:blipFill>
          <a:blip r:embed="rId3" cstate="print"/>
          <a:srcRect/>
          <a:stretch>
            <a:fillRect/>
          </a:stretch>
        </p:blipFill>
        <p:spPr bwMode="auto">
          <a:xfrm>
            <a:off x="0" y="1600200"/>
            <a:ext cx="9144000" cy="6403849"/>
          </a:xfrm>
          <a:prstGeom prst="rect">
            <a:avLst/>
          </a:prstGeom>
          <a:noFill/>
          <a:ln w="9525">
            <a:noFill/>
            <a:miter lim="800000"/>
            <a:headEnd/>
            <a:tailEnd/>
          </a:ln>
        </p:spPr>
      </p:pic>
    </p:spTree>
    <p:extLst>
      <p:ext uri="{BB962C8B-B14F-4D97-AF65-F5344CB8AC3E}">
        <p14:creationId xmlns:p14="http://schemas.microsoft.com/office/powerpoint/2010/main" val="5674018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7634" y="1273054"/>
            <a:ext cx="4495800" cy="5135563"/>
          </a:xfrm>
        </p:spPr>
        <p:txBody>
          <a:bodyPr>
            <a:normAutofit fontScale="47500" lnSpcReduction="20000"/>
          </a:bodyPr>
          <a:lstStyle/>
          <a:p>
            <a:endParaRPr lang="en-US" sz="6400" dirty="0" smtClean="0">
              <a:solidFill>
                <a:schemeClr val="bg1"/>
              </a:solidFill>
            </a:endParaRPr>
          </a:p>
          <a:p>
            <a:r>
              <a:rPr lang="en-US" sz="5700" dirty="0" smtClean="0">
                <a:solidFill>
                  <a:schemeClr val="bg1"/>
                </a:solidFill>
              </a:rPr>
              <a:t>Frequent communication, regular face-to-face meetings</a:t>
            </a:r>
          </a:p>
          <a:p>
            <a:endParaRPr lang="en-US" sz="5700" dirty="0" smtClean="0">
              <a:solidFill>
                <a:schemeClr val="bg1"/>
              </a:solidFill>
            </a:endParaRPr>
          </a:p>
          <a:p>
            <a:r>
              <a:rPr lang="en-US" sz="5700" dirty="0" smtClean="0">
                <a:solidFill>
                  <a:schemeClr val="bg1"/>
                </a:solidFill>
              </a:rPr>
              <a:t>Take </a:t>
            </a:r>
            <a:r>
              <a:rPr lang="en-US" sz="5700" dirty="0">
                <a:solidFill>
                  <a:schemeClr val="bg1"/>
                </a:solidFill>
              </a:rPr>
              <a:t>some field trips. </a:t>
            </a:r>
            <a:endParaRPr lang="en-US" sz="5700" dirty="0" smtClean="0">
              <a:solidFill>
                <a:schemeClr val="bg1"/>
              </a:solidFill>
            </a:endParaRPr>
          </a:p>
          <a:p>
            <a:endParaRPr lang="en-US" sz="5700" dirty="0">
              <a:solidFill>
                <a:schemeClr val="bg1"/>
              </a:solidFill>
            </a:endParaRPr>
          </a:p>
          <a:p>
            <a:r>
              <a:rPr lang="en-US" sz="5700" dirty="0" smtClean="0">
                <a:solidFill>
                  <a:schemeClr val="bg1"/>
                </a:solidFill>
              </a:rPr>
              <a:t>Designate </a:t>
            </a:r>
            <a:r>
              <a:rPr lang="en-US" sz="5700" dirty="0">
                <a:solidFill>
                  <a:schemeClr val="bg1"/>
                </a:solidFill>
              </a:rPr>
              <a:t>a coordinator or point person </a:t>
            </a:r>
            <a:endParaRPr lang="en-US" sz="5700" dirty="0" smtClean="0">
              <a:solidFill>
                <a:schemeClr val="bg1"/>
              </a:solidFill>
            </a:endParaRPr>
          </a:p>
          <a:p>
            <a:endParaRPr lang="en-US" sz="5700" dirty="0">
              <a:solidFill>
                <a:schemeClr val="bg1"/>
              </a:solidFill>
            </a:endParaRPr>
          </a:p>
          <a:p>
            <a:r>
              <a:rPr lang="en-US" sz="5700" dirty="0" smtClean="0">
                <a:solidFill>
                  <a:schemeClr val="bg1"/>
                </a:solidFill>
              </a:rPr>
              <a:t>Get </a:t>
            </a:r>
            <a:r>
              <a:rPr lang="en-US" sz="5700" dirty="0">
                <a:solidFill>
                  <a:schemeClr val="bg1"/>
                </a:solidFill>
              </a:rPr>
              <a:t>your boots muddy working on something tangible. </a:t>
            </a:r>
          </a:p>
          <a:p>
            <a:endParaRPr lang="en-US" dirty="0">
              <a:solidFill>
                <a:schemeClr val="bg1"/>
              </a:solidFill>
            </a:endParaRPr>
          </a:p>
        </p:txBody>
      </p:sp>
      <p:sp>
        <p:nvSpPr>
          <p:cNvPr id="4" name="TextBox 3"/>
          <p:cNvSpPr txBox="1"/>
          <p:nvPr/>
        </p:nvSpPr>
        <p:spPr>
          <a:xfrm>
            <a:off x="304800" y="154233"/>
            <a:ext cx="5410200" cy="1323439"/>
          </a:xfrm>
          <a:prstGeom prst="rect">
            <a:avLst/>
          </a:prstGeom>
          <a:noFill/>
        </p:spPr>
        <p:txBody>
          <a:bodyPr wrap="square" rtlCol="0">
            <a:spAutoFit/>
          </a:bodyPr>
          <a:lstStyle/>
          <a:p>
            <a:pPr algn="ctr"/>
            <a:r>
              <a:rPr lang="en-US" sz="4000" b="1" dirty="0" smtClean="0">
                <a:solidFill>
                  <a:schemeClr val="bg1"/>
                </a:solidFill>
              </a:rPr>
              <a:t>Quick Tips for Successful Collaboration</a:t>
            </a:r>
          </a:p>
        </p:txBody>
      </p:sp>
      <p:pic>
        <p:nvPicPr>
          <p:cNvPr id="9219" name="Picture 3" descr="C:\Users\ksherwood\Documents\Conservation Partnership Initiative\Communications &amp; marketing\photos and logos\partnerships pics from TNC\AR080609_D040 Jay Harrod TN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1188734"/>
            <a:ext cx="3978154" cy="530420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7517898" y="54925"/>
            <a:ext cx="1528762" cy="1514475"/>
            <a:chOff x="7517898" y="54925"/>
            <a:chExt cx="1528762" cy="1514475"/>
          </a:xfrm>
        </p:grpSpPr>
        <p:grpSp>
          <p:nvGrpSpPr>
            <p:cNvPr id="8" name="Group 105"/>
            <p:cNvGrpSpPr>
              <a:grpSpLocks/>
            </p:cNvGrpSpPr>
            <p:nvPr/>
          </p:nvGrpSpPr>
          <p:grpSpPr bwMode="auto">
            <a:xfrm rot="19765573" flipH="1">
              <a:off x="7517898" y="54925"/>
              <a:ext cx="1528762" cy="1514475"/>
              <a:chOff x="5580063" y="2757488"/>
              <a:chExt cx="1031875" cy="1022350"/>
            </a:xfrm>
          </p:grpSpPr>
          <p:sp>
            <p:nvSpPr>
              <p:cNvPr id="10" name="Ellipse 44"/>
              <p:cNvSpPr/>
              <p:nvPr/>
            </p:nvSpPr>
            <p:spPr bwMode="auto">
              <a:xfrm rot="21052097">
                <a:off x="5590124" y="2757488"/>
                <a:ext cx="1021814" cy="1022350"/>
              </a:xfrm>
              <a:prstGeom prst="ellipse">
                <a:avLst/>
              </a:prstGeom>
              <a:gradFill flip="none" rotWithShape="1">
                <a:gsLst>
                  <a:gs pos="0">
                    <a:schemeClr val="bg1"/>
                  </a:gs>
                  <a:gs pos="100000">
                    <a:srgbClr val="98E739"/>
                  </a:gs>
                </a:gsLst>
                <a:path path="shape">
                  <a:fillToRect l="50000" t="50000" r="50000" b="50000"/>
                </a:path>
                <a:tileRect/>
              </a:gradFill>
              <a:ln w="9525" cap="flat" cmpd="sng" algn="ctr">
                <a:solidFill>
                  <a:srgbClr val="98E739"/>
                </a:solidFill>
                <a:prstDash val="solid"/>
              </a:ln>
              <a:effectLst>
                <a:innerShdw blurRad="190500" dist="114300" dir="5640000">
                  <a:srgbClr val="000000">
                    <a:alpha val="37000"/>
                  </a:srgbClr>
                </a:innerShdw>
              </a:effectLst>
            </p:spPr>
            <p:txBody>
              <a:bodyPr anchor="ctr"/>
              <a:lstStyle/>
              <a:p>
                <a:pPr algn="ctr">
                  <a:defRPr/>
                </a:pPr>
                <a:endParaRPr lang="da-DK" u="sng">
                  <a:solidFill>
                    <a:srgbClr val="FFFFFF"/>
                  </a:solidFill>
                  <a:latin typeface="Calibri" charset="0"/>
                  <a:cs typeface="ＭＳ Ｐゴシック" charset="-128"/>
                </a:endParaRPr>
              </a:p>
            </p:txBody>
          </p:sp>
          <p:sp>
            <p:nvSpPr>
              <p:cNvPr id="11" name="Måne 63"/>
              <p:cNvSpPr/>
              <p:nvPr/>
            </p:nvSpPr>
            <p:spPr bwMode="auto">
              <a:xfrm rot="16552097">
                <a:off x="5850994" y="30384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u="sng">
                  <a:solidFill>
                    <a:srgbClr val="FFFFFF"/>
                  </a:solidFill>
                  <a:latin typeface="Calibri" charset="0"/>
                  <a:cs typeface="ＭＳ Ｐゴシック" charset="-128"/>
                </a:endParaRPr>
              </a:p>
            </p:txBody>
          </p:sp>
          <p:sp>
            <p:nvSpPr>
              <p:cNvPr id="12" name="Ellipse 45"/>
              <p:cNvSpPr>
                <a:spLocks noChangeArrowheads="1"/>
              </p:cNvSpPr>
              <p:nvPr/>
            </p:nvSpPr>
            <p:spPr bwMode="auto">
              <a:xfrm>
                <a:off x="5735638" y="2786063"/>
                <a:ext cx="722312" cy="539750"/>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da-DK" u="sng">
                  <a:solidFill>
                    <a:srgbClr val="FFFFFF"/>
                  </a:solidFill>
                  <a:latin typeface="Calibri" pitchFamily="34" charset="0"/>
                </a:endParaRPr>
              </a:p>
            </p:txBody>
          </p:sp>
        </p:grpSp>
        <p:sp>
          <p:nvSpPr>
            <p:cNvPr id="9" name="Rektangel 76"/>
            <p:cNvSpPr>
              <a:spLocks noChangeArrowheads="1"/>
            </p:cNvSpPr>
            <p:nvPr/>
          </p:nvSpPr>
          <p:spPr bwMode="auto">
            <a:xfrm>
              <a:off x="7543800" y="405126"/>
              <a:ext cx="1447800" cy="984885"/>
            </a:xfrm>
            <a:prstGeom prst="rect">
              <a:avLst/>
            </a:prstGeom>
            <a:noFill/>
            <a:ln w="9525">
              <a:noFill/>
              <a:miter lim="800000"/>
              <a:headEnd/>
              <a:tailEnd/>
            </a:ln>
          </p:spPr>
          <p:txBody>
            <a:bodyPr wrap="square">
              <a:spAutoFit/>
            </a:bodyPr>
            <a:lstStyle/>
            <a:p>
              <a:pPr algn="ctr"/>
              <a:r>
                <a:rPr lang="en-US" sz="2000" b="1" noProof="1" smtClean="0">
                  <a:solidFill>
                    <a:srgbClr val="1E1C11"/>
                  </a:solidFill>
                  <a:latin typeface="Calibri" pitchFamily="34" charset="0"/>
                  <a:cs typeface="Arial" charset="0"/>
                </a:rPr>
                <a:t>4</a:t>
              </a:r>
            </a:p>
            <a:p>
              <a:pPr algn="ctr"/>
              <a:r>
                <a:rPr lang="en-US" sz="2000" b="1" noProof="1" smtClean="0">
                  <a:solidFill>
                    <a:srgbClr val="1E1C11"/>
                  </a:solidFill>
                  <a:latin typeface="Calibri" pitchFamily="34" charset="0"/>
                  <a:cs typeface="Arial" charset="0"/>
                </a:rPr>
                <a:t>MANAGE</a:t>
              </a:r>
              <a:endParaRPr lang="en-US" sz="2000" b="1" noProof="1">
                <a:solidFill>
                  <a:srgbClr val="1E1C11"/>
                </a:solidFill>
                <a:latin typeface="Calibri" pitchFamily="34" charset="0"/>
                <a:cs typeface="Arial" charset="0"/>
              </a:endParaRPr>
            </a:p>
            <a:p>
              <a:endParaRPr lang="da-DK" dirty="0">
                <a:solidFill>
                  <a:srgbClr val="1E1C11"/>
                </a:solidFill>
              </a:endParaRPr>
            </a:p>
          </p:txBody>
        </p:sp>
      </p:grpSp>
    </p:spTree>
    <p:extLst>
      <p:ext uri="{BB962C8B-B14F-4D97-AF65-F5344CB8AC3E}">
        <p14:creationId xmlns:p14="http://schemas.microsoft.com/office/powerpoint/2010/main" val="150647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ksherwood\Documents\Conservation Partnership Initiative\Communications &amp; marketing\photos and logos\partnerships pics from TNC\CA071125_D017 CJ Hudlow all rights grant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9395" y="0"/>
            <a:ext cx="4673913" cy="70104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6"/>
          <p:cNvSpPr>
            <a:spLocks noGrp="1"/>
          </p:cNvSpPr>
          <p:nvPr>
            <p:ph type="subTitle" idx="1"/>
          </p:nvPr>
        </p:nvSpPr>
        <p:spPr>
          <a:xfrm>
            <a:off x="304800" y="990600"/>
            <a:ext cx="4191000" cy="4572000"/>
          </a:xfrm>
        </p:spPr>
        <p:txBody>
          <a:bodyPr>
            <a:normAutofit lnSpcReduction="10000"/>
          </a:bodyPr>
          <a:lstStyle/>
          <a:p>
            <a:pPr marL="457200" indent="-457200" algn="l">
              <a:buFont typeface="Arial" pitchFamily="34" charset="0"/>
              <a:buChar char="•"/>
            </a:pPr>
            <a:r>
              <a:rPr lang="en-US" sz="2700" dirty="0" smtClean="0">
                <a:solidFill>
                  <a:schemeClr val="bg1"/>
                </a:solidFill>
              </a:rPr>
              <a:t>Hire the right staff and clarify roles</a:t>
            </a:r>
          </a:p>
          <a:p>
            <a:pPr algn="l">
              <a:buNone/>
            </a:pPr>
            <a:endParaRPr lang="en-US" sz="2700" dirty="0" smtClean="0">
              <a:solidFill>
                <a:schemeClr val="bg1"/>
              </a:solidFill>
            </a:endParaRPr>
          </a:p>
          <a:p>
            <a:pPr marL="457200" indent="-457200" algn="l">
              <a:buFont typeface="Arial" pitchFamily="34" charset="0"/>
              <a:buChar char="•"/>
            </a:pPr>
            <a:r>
              <a:rPr lang="en-US" sz="2700" dirty="0" smtClean="0">
                <a:solidFill>
                  <a:schemeClr val="bg1"/>
                </a:solidFill>
              </a:rPr>
              <a:t>Joint work planning</a:t>
            </a:r>
          </a:p>
          <a:p>
            <a:pPr algn="l"/>
            <a:r>
              <a:rPr lang="en-US" sz="2700" dirty="0" smtClean="0">
                <a:solidFill>
                  <a:schemeClr val="bg1"/>
                </a:solidFill>
              </a:rPr>
              <a:t> </a:t>
            </a:r>
          </a:p>
          <a:p>
            <a:pPr marL="457200" indent="-457200" algn="l">
              <a:buFont typeface="Arial" pitchFamily="34" charset="0"/>
              <a:buChar char="•"/>
            </a:pPr>
            <a:r>
              <a:rPr lang="en-US" sz="2700" dirty="0" smtClean="0">
                <a:solidFill>
                  <a:schemeClr val="bg1"/>
                </a:solidFill>
              </a:rPr>
              <a:t>Manage conflicts and grievances</a:t>
            </a:r>
          </a:p>
          <a:p>
            <a:pPr algn="l">
              <a:buNone/>
            </a:pPr>
            <a:endParaRPr lang="en-US" sz="2700" dirty="0" smtClean="0">
              <a:solidFill>
                <a:schemeClr val="bg1"/>
              </a:solidFill>
            </a:endParaRPr>
          </a:p>
          <a:p>
            <a:pPr marL="457200" indent="-457200" algn="l">
              <a:buFont typeface="Arial" pitchFamily="34" charset="0"/>
              <a:buChar char="•"/>
            </a:pPr>
            <a:r>
              <a:rPr lang="en-US" sz="2700" dirty="0" smtClean="0">
                <a:solidFill>
                  <a:schemeClr val="bg1"/>
                </a:solidFill>
              </a:rPr>
              <a:t>Celebrate small successes</a:t>
            </a:r>
            <a:endParaRPr lang="en-US" sz="2700" dirty="0">
              <a:solidFill>
                <a:schemeClr val="bg1"/>
              </a:solidFill>
            </a:endParaRPr>
          </a:p>
        </p:txBody>
      </p:sp>
      <p:grpSp>
        <p:nvGrpSpPr>
          <p:cNvPr id="12" name="Group 11"/>
          <p:cNvGrpSpPr/>
          <p:nvPr/>
        </p:nvGrpSpPr>
        <p:grpSpPr>
          <a:xfrm>
            <a:off x="7517898" y="54925"/>
            <a:ext cx="1528762" cy="1514475"/>
            <a:chOff x="7517898" y="54925"/>
            <a:chExt cx="1528762" cy="1514475"/>
          </a:xfrm>
        </p:grpSpPr>
        <p:grpSp>
          <p:nvGrpSpPr>
            <p:cNvPr id="13" name="Group 105"/>
            <p:cNvGrpSpPr>
              <a:grpSpLocks/>
            </p:cNvGrpSpPr>
            <p:nvPr/>
          </p:nvGrpSpPr>
          <p:grpSpPr bwMode="auto">
            <a:xfrm rot="19765573" flipH="1">
              <a:off x="7517898" y="54925"/>
              <a:ext cx="1528762" cy="1514475"/>
              <a:chOff x="5580063" y="2757488"/>
              <a:chExt cx="1031875" cy="1022350"/>
            </a:xfrm>
          </p:grpSpPr>
          <p:sp>
            <p:nvSpPr>
              <p:cNvPr id="15" name="Ellipse 44"/>
              <p:cNvSpPr/>
              <p:nvPr/>
            </p:nvSpPr>
            <p:spPr bwMode="auto">
              <a:xfrm rot="21052097">
                <a:off x="5590124" y="2757488"/>
                <a:ext cx="1021814" cy="1022350"/>
              </a:xfrm>
              <a:prstGeom prst="ellipse">
                <a:avLst/>
              </a:prstGeom>
              <a:gradFill flip="none" rotWithShape="1">
                <a:gsLst>
                  <a:gs pos="0">
                    <a:schemeClr val="bg1"/>
                  </a:gs>
                  <a:gs pos="100000">
                    <a:srgbClr val="98E739"/>
                  </a:gs>
                </a:gsLst>
                <a:path path="shape">
                  <a:fillToRect l="50000" t="50000" r="50000" b="50000"/>
                </a:path>
                <a:tileRect/>
              </a:gradFill>
              <a:ln w="9525" cap="flat" cmpd="sng" algn="ctr">
                <a:solidFill>
                  <a:srgbClr val="98E739"/>
                </a:solidFill>
                <a:prstDash val="solid"/>
              </a:ln>
              <a:effectLst>
                <a:innerShdw blurRad="190500" dist="114300" dir="5640000">
                  <a:srgbClr val="000000">
                    <a:alpha val="37000"/>
                  </a:srgbClr>
                </a:innerShdw>
              </a:effectLst>
            </p:spPr>
            <p:txBody>
              <a:bodyPr anchor="ctr"/>
              <a:lstStyle/>
              <a:p>
                <a:pPr algn="ctr">
                  <a:defRPr/>
                </a:pPr>
                <a:endParaRPr lang="da-DK" u="sng">
                  <a:solidFill>
                    <a:srgbClr val="FFFFFF"/>
                  </a:solidFill>
                  <a:latin typeface="Calibri" charset="0"/>
                  <a:cs typeface="ＭＳ Ｐゴシック" charset="-128"/>
                </a:endParaRPr>
              </a:p>
            </p:txBody>
          </p:sp>
          <p:sp>
            <p:nvSpPr>
              <p:cNvPr id="16" name="Måne 63"/>
              <p:cNvSpPr/>
              <p:nvPr/>
            </p:nvSpPr>
            <p:spPr bwMode="auto">
              <a:xfrm rot="16552097">
                <a:off x="5850994" y="30384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u="sng">
                  <a:solidFill>
                    <a:srgbClr val="FFFFFF"/>
                  </a:solidFill>
                  <a:latin typeface="Calibri" charset="0"/>
                  <a:cs typeface="ＭＳ Ｐゴシック" charset="-128"/>
                </a:endParaRPr>
              </a:p>
            </p:txBody>
          </p:sp>
          <p:sp>
            <p:nvSpPr>
              <p:cNvPr id="17" name="Ellipse 45"/>
              <p:cNvSpPr>
                <a:spLocks noChangeArrowheads="1"/>
              </p:cNvSpPr>
              <p:nvPr/>
            </p:nvSpPr>
            <p:spPr bwMode="auto">
              <a:xfrm>
                <a:off x="5735638" y="2786063"/>
                <a:ext cx="722312" cy="539750"/>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da-DK" u="sng">
                  <a:solidFill>
                    <a:srgbClr val="FFFFFF"/>
                  </a:solidFill>
                  <a:latin typeface="Calibri" pitchFamily="34" charset="0"/>
                </a:endParaRPr>
              </a:p>
            </p:txBody>
          </p:sp>
        </p:grpSp>
        <p:sp>
          <p:nvSpPr>
            <p:cNvPr id="14" name="Rektangel 76"/>
            <p:cNvSpPr>
              <a:spLocks noChangeArrowheads="1"/>
            </p:cNvSpPr>
            <p:nvPr/>
          </p:nvSpPr>
          <p:spPr bwMode="auto">
            <a:xfrm>
              <a:off x="7543800" y="405126"/>
              <a:ext cx="1447800" cy="984885"/>
            </a:xfrm>
            <a:prstGeom prst="rect">
              <a:avLst/>
            </a:prstGeom>
            <a:noFill/>
            <a:ln w="9525">
              <a:noFill/>
              <a:miter lim="800000"/>
              <a:headEnd/>
              <a:tailEnd/>
            </a:ln>
          </p:spPr>
          <p:txBody>
            <a:bodyPr wrap="square">
              <a:spAutoFit/>
            </a:bodyPr>
            <a:lstStyle/>
            <a:p>
              <a:pPr algn="ctr"/>
              <a:r>
                <a:rPr lang="en-US" sz="2000" b="1" noProof="1" smtClean="0">
                  <a:solidFill>
                    <a:srgbClr val="1E1C11"/>
                  </a:solidFill>
                  <a:latin typeface="Calibri" pitchFamily="34" charset="0"/>
                  <a:cs typeface="Arial" charset="0"/>
                </a:rPr>
                <a:t>4</a:t>
              </a:r>
            </a:p>
            <a:p>
              <a:pPr algn="ctr"/>
              <a:r>
                <a:rPr lang="en-US" sz="2000" b="1" noProof="1" smtClean="0">
                  <a:solidFill>
                    <a:srgbClr val="1E1C11"/>
                  </a:solidFill>
                  <a:latin typeface="Calibri" pitchFamily="34" charset="0"/>
                  <a:cs typeface="Arial" charset="0"/>
                </a:rPr>
                <a:t>MANAGE</a:t>
              </a:r>
              <a:endParaRPr lang="en-US" sz="2000" b="1" noProof="1">
                <a:solidFill>
                  <a:srgbClr val="1E1C11"/>
                </a:solidFill>
                <a:latin typeface="Calibri" pitchFamily="34" charset="0"/>
                <a:cs typeface="Arial" charset="0"/>
              </a:endParaRPr>
            </a:p>
            <a:p>
              <a:endParaRPr lang="da-DK" dirty="0">
                <a:solidFill>
                  <a:srgbClr val="1E1C11"/>
                </a:solidFill>
              </a:endParaRPr>
            </a:p>
          </p:txBody>
        </p:sp>
      </p:grpSp>
    </p:spTree>
    <p:extLst>
      <p:ext uri="{BB962C8B-B14F-4D97-AF65-F5344CB8AC3E}">
        <p14:creationId xmlns:p14="http://schemas.microsoft.com/office/powerpoint/2010/main" val="99091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ksherwood\Documents\Conservation Partnership Initiative\Communications &amp; marketing\photos and logos\partnerships pics from TNC\CA070714_F021[1] Stephen Franc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12419"/>
            <a:ext cx="9754331" cy="63556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0"/>
            <a:ext cx="8229600" cy="1143000"/>
          </a:xfrm>
        </p:spPr>
        <p:txBody>
          <a:bodyPr/>
          <a:lstStyle/>
          <a:p>
            <a:pPr marL="236538" algn="l"/>
            <a:r>
              <a:rPr lang="en-US" b="1" dirty="0" smtClean="0">
                <a:solidFill>
                  <a:schemeClr val="bg1"/>
                </a:solidFill>
              </a:rPr>
              <a:t>Measuring the Partnership</a:t>
            </a:r>
            <a:endParaRPr lang="en-US" b="1" dirty="0">
              <a:solidFill>
                <a:schemeClr val="bg1"/>
              </a:solidFill>
            </a:endParaRPr>
          </a:p>
        </p:txBody>
      </p:sp>
      <p:grpSp>
        <p:nvGrpSpPr>
          <p:cNvPr id="3" name="Group 2"/>
          <p:cNvGrpSpPr/>
          <p:nvPr/>
        </p:nvGrpSpPr>
        <p:grpSpPr>
          <a:xfrm>
            <a:off x="7517898" y="54926"/>
            <a:ext cx="1528762" cy="1514475"/>
            <a:chOff x="7517898" y="54926"/>
            <a:chExt cx="1528762" cy="1514475"/>
          </a:xfrm>
        </p:grpSpPr>
        <p:grpSp>
          <p:nvGrpSpPr>
            <p:cNvPr id="4" name="Group 105"/>
            <p:cNvGrpSpPr>
              <a:grpSpLocks/>
            </p:cNvGrpSpPr>
            <p:nvPr/>
          </p:nvGrpSpPr>
          <p:grpSpPr bwMode="auto">
            <a:xfrm rot="19765573" flipH="1">
              <a:off x="7517898" y="54926"/>
              <a:ext cx="1528762" cy="1514475"/>
              <a:chOff x="5580063" y="2757488"/>
              <a:chExt cx="1031875" cy="1022350"/>
            </a:xfrm>
          </p:grpSpPr>
          <p:sp>
            <p:nvSpPr>
              <p:cNvPr id="6" name="Ellipse 44"/>
              <p:cNvSpPr/>
              <p:nvPr/>
            </p:nvSpPr>
            <p:spPr bwMode="auto">
              <a:xfrm rot="21052097">
                <a:off x="5590124" y="2757488"/>
                <a:ext cx="1021814" cy="1022350"/>
              </a:xfrm>
              <a:prstGeom prst="ellipse">
                <a:avLst/>
              </a:prstGeom>
              <a:gradFill flip="none" rotWithShape="1">
                <a:gsLst>
                  <a:gs pos="0">
                    <a:schemeClr val="bg1"/>
                  </a:gs>
                  <a:gs pos="100000">
                    <a:srgbClr val="98E739"/>
                  </a:gs>
                </a:gsLst>
                <a:path path="shape">
                  <a:fillToRect l="50000" t="50000" r="50000" b="50000"/>
                </a:path>
                <a:tileRect/>
              </a:gradFill>
              <a:ln w="9525" cap="flat" cmpd="sng" algn="ctr">
                <a:solidFill>
                  <a:srgbClr val="98E739"/>
                </a:solidFill>
                <a:prstDash val="solid"/>
              </a:ln>
              <a:effectLst>
                <a:innerShdw blurRad="190500" dist="114300" dir="5640000">
                  <a:srgbClr val="000000">
                    <a:alpha val="37000"/>
                  </a:srgbClr>
                </a:innerShdw>
              </a:effectLst>
            </p:spPr>
            <p:txBody>
              <a:bodyPr anchor="ctr"/>
              <a:lstStyle/>
              <a:p>
                <a:pPr algn="ctr">
                  <a:defRPr/>
                </a:pPr>
                <a:endParaRPr lang="da-DK" u="sng">
                  <a:solidFill>
                    <a:srgbClr val="FFFFFF"/>
                  </a:solidFill>
                  <a:latin typeface="Calibri" charset="0"/>
                  <a:cs typeface="ＭＳ Ｐゴシック" charset="-128"/>
                </a:endParaRPr>
              </a:p>
            </p:txBody>
          </p:sp>
          <p:sp>
            <p:nvSpPr>
              <p:cNvPr id="7" name="Måne 63"/>
              <p:cNvSpPr/>
              <p:nvPr/>
            </p:nvSpPr>
            <p:spPr bwMode="auto">
              <a:xfrm rot="16552097">
                <a:off x="5850994" y="30384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u="sng">
                  <a:solidFill>
                    <a:srgbClr val="FFFFFF"/>
                  </a:solidFill>
                  <a:latin typeface="Calibri" charset="0"/>
                  <a:cs typeface="ＭＳ Ｐゴシック" charset="-128"/>
                </a:endParaRPr>
              </a:p>
            </p:txBody>
          </p:sp>
          <p:sp>
            <p:nvSpPr>
              <p:cNvPr id="8" name="Ellipse 45"/>
              <p:cNvSpPr>
                <a:spLocks noChangeArrowheads="1"/>
              </p:cNvSpPr>
              <p:nvPr/>
            </p:nvSpPr>
            <p:spPr bwMode="auto">
              <a:xfrm>
                <a:off x="5735638" y="2786063"/>
                <a:ext cx="722312" cy="539750"/>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da-DK" u="sng">
                  <a:solidFill>
                    <a:srgbClr val="FFFFFF"/>
                  </a:solidFill>
                  <a:latin typeface="Calibri" pitchFamily="34" charset="0"/>
                </a:endParaRPr>
              </a:p>
            </p:txBody>
          </p:sp>
        </p:grpSp>
        <p:sp>
          <p:nvSpPr>
            <p:cNvPr id="9" name="Rektangel 76"/>
            <p:cNvSpPr>
              <a:spLocks noChangeArrowheads="1"/>
            </p:cNvSpPr>
            <p:nvPr/>
          </p:nvSpPr>
          <p:spPr bwMode="auto">
            <a:xfrm>
              <a:off x="7543799" y="405127"/>
              <a:ext cx="1447800" cy="984885"/>
            </a:xfrm>
            <a:prstGeom prst="rect">
              <a:avLst/>
            </a:prstGeom>
            <a:noFill/>
            <a:ln w="9525">
              <a:noFill/>
              <a:miter lim="800000"/>
              <a:headEnd/>
              <a:tailEnd/>
            </a:ln>
          </p:spPr>
          <p:txBody>
            <a:bodyPr wrap="square">
              <a:spAutoFit/>
            </a:bodyPr>
            <a:lstStyle/>
            <a:p>
              <a:pPr algn="ctr"/>
              <a:r>
                <a:rPr lang="en-US" sz="2000" b="1" noProof="1" smtClean="0">
                  <a:solidFill>
                    <a:srgbClr val="1E1C11"/>
                  </a:solidFill>
                  <a:latin typeface="Calibri" pitchFamily="34" charset="0"/>
                  <a:cs typeface="Arial" charset="0"/>
                </a:rPr>
                <a:t>5</a:t>
              </a:r>
            </a:p>
            <a:p>
              <a:pPr algn="ctr"/>
              <a:r>
                <a:rPr lang="en-US" sz="2000" b="1" noProof="1" smtClean="0">
                  <a:solidFill>
                    <a:srgbClr val="1E1C11"/>
                  </a:solidFill>
                  <a:latin typeface="Calibri" pitchFamily="34" charset="0"/>
                  <a:cs typeface="Arial" charset="0"/>
                </a:rPr>
                <a:t>MEASURE</a:t>
              </a:r>
              <a:endParaRPr lang="en-US" sz="2000" b="1" noProof="1">
                <a:solidFill>
                  <a:srgbClr val="1E1C11"/>
                </a:solidFill>
                <a:latin typeface="Calibri" pitchFamily="34" charset="0"/>
                <a:cs typeface="Arial" charset="0"/>
              </a:endParaRPr>
            </a:p>
            <a:p>
              <a:endParaRPr lang="da-DK" dirty="0">
                <a:solidFill>
                  <a:srgbClr val="1E1C11"/>
                </a:solidFill>
              </a:endParaRPr>
            </a:p>
          </p:txBody>
        </p:sp>
      </p:grpSp>
    </p:spTree>
    <p:extLst>
      <p:ext uri="{BB962C8B-B14F-4D97-AF65-F5344CB8AC3E}">
        <p14:creationId xmlns:p14="http://schemas.microsoft.com/office/powerpoint/2010/main" val="3956814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276600"/>
            <a:ext cx="8229600" cy="1143000"/>
          </a:xfrm>
        </p:spPr>
        <p:txBody>
          <a:bodyPr>
            <a:normAutofit fontScale="90000"/>
          </a:bodyPr>
          <a:lstStyle/>
          <a:p>
            <a:r>
              <a:rPr lang="en-US" dirty="0" smtClean="0">
                <a:solidFill>
                  <a:schemeClr val="bg1"/>
                </a:solidFill>
                <a:latin typeface="Gill Sans MT" pitchFamily="34" charset="0"/>
              </a:rPr>
              <a:t>we all work with partners</a:t>
            </a:r>
            <a:br>
              <a:rPr lang="en-US" dirty="0" smtClean="0">
                <a:solidFill>
                  <a:schemeClr val="bg1"/>
                </a:solidFill>
                <a:latin typeface="Gill Sans MT" pitchFamily="34" charset="0"/>
              </a:rPr>
            </a:br>
            <a:r>
              <a:rPr lang="en-US" dirty="0" smtClean="0">
                <a:solidFill>
                  <a:schemeClr val="bg1"/>
                </a:solidFill>
                <a:latin typeface="Gill Sans MT" pitchFamily="34" charset="0"/>
              </a:rPr>
              <a:t>we all are partners ourselves</a:t>
            </a:r>
            <a:br>
              <a:rPr lang="en-US" dirty="0" smtClean="0">
                <a:solidFill>
                  <a:schemeClr val="bg1"/>
                </a:solidFill>
                <a:latin typeface="Gill Sans MT" pitchFamily="34" charset="0"/>
              </a:rPr>
            </a:br>
            <a:r>
              <a:rPr lang="en-US" dirty="0" smtClean="0">
                <a:solidFill>
                  <a:schemeClr val="bg1"/>
                </a:solidFill>
                <a:latin typeface="Gill Sans MT" pitchFamily="34" charset="0"/>
              </a:rPr>
              <a:t>we all have experience to share</a:t>
            </a:r>
            <a:br>
              <a:rPr lang="en-US" dirty="0" smtClean="0">
                <a:solidFill>
                  <a:schemeClr val="bg1"/>
                </a:solidFill>
                <a:latin typeface="Gill Sans MT" pitchFamily="34" charset="0"/>
              </a:rPr>
            </a:br>
            <a:r>
              <a:rPr lang="en-US" dirty="0" smtClean="0">
                <a:solidFill>
                  <a:schemeClr val="bg1"/>
                </a:solidFill>
                <a:latin typeface="Gill Sans MT" pitchFamily="34" charset="0"/>
              </a:rPr>
              <a:t>we all have something to learn</a:t>
            </a:r>
            <a:br>
              <a:rPr lang="en-US" dirty="0" smtClean="0">
                <a:solidFill>
                  <a:schemeClr val="bg1"/>
                </a:solidFill>
                <a:latin typeface="Gill Sans MT" pitchFamily="34" charset="0"/>
              </a:rPr>
            </a:br>
            <a:r>
              <a:rPr lang="en-US" dirty="0" smtClean="0">
                <a:solidFill>
                  <a:schemeClr val="bg1"/>
                </a:solidFill>
                <a:latin typeface="Gill Sans MT" pitchFamily="34" charset="0"/>
              </a:rPr>
              <a:t/>
            </a:r>
            <a:br>
              <a:rPr lang="en-US" dirty="0" smtClean="0">
                <a:solidFill>
                  <a:schemeClr val="bg1"/>
                </a:solidFill>
                <a:latin typeface="Gill Sans MT" pitchFamily="34" charset="0"/>
              </a:rPr>
            </a:br>
            <a:endParaRPr lang="en-US" dirty="0">
              <a:solidFill>
                <a:schemeClr val="bg1"/>
              </a:solidFill>
              <a:latin typeface="Gill Sans MT" pitchFamily="34" charset="0"/>
            </a:endParaRPr>
          </a:p>
        </p:txBody>
      </p:sp>
    </p:spTree>
    <p:extLst>
      <p:ext uri="{BB962C8B-B14F-4D97-AF65-F5344CB8AC3E}">
        <p14:creationId xmlns:p14="http://schemas.microsoft.com/office/powerpoint/2010/main" val="18417391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274638"/>
            <a:ext cx="8147050" cy="582612"/>
          </a:xfrm>
        </p:spPr>
        <p:txBody>
          <a:bodyPr>
            <a:normAutofit fontScale="90000"/>
          </a:bodyPr>
          <a:lstStyle/>
          <a:p>
            <a:pPr eaLnBrk="1" hangingPunct="1"/>
            <a:r>
              <a:rPr lang="en-GB" b="1" dirty="0" smtClean="0">
                <a:solidFill>
                  <a:schemeClr val="bg1"/>
                </a:solidFill>
                <a:latin typeface="Futura Std Medium" charset="0"/>
                <a:ea typeface="ＭＳ Ｐゴシック" charset="-128"/>
                <a:cs typeface="ＭＳ Ｐゴシック" charset="-128"/>
              </a:rPr>
              <a:t>What to measure? </a:t>
            </a:r>
            <a:endParaRPr lang="en-GB" b="1" dirty="0">
              <a:solidFill>
                <a:schemeClr val="bg1"/>
              </a:solidFill>
              <a:latin typeface="Futura Std Medium" charset="0"/>
              <a:ea typeface="ＭＳ Ｐゴシック" charset="-128"/>
              <a:cs typeface="ＭＳ Ｐゴシック" charset="-128"/>
            </a:endParaRPr>
          </a:p>
        </p:txBody>
      </p:sp>
      <p:sp>
        <p:nvSpPr>
          <p:cNvPr id="2" name="Rounded Rectangle 1"/>
          <p:cNvSpPr/>
          <p:nvPr/>
        </p:nvSpPr>
        <p:spPr>
          <a:xfrm>
            <a:off x="1077686" y="2993459"/>
            <a:ext cx="2895600" cy="19757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Set up</a:t>
            </a:r>
          </a:p>
          <a:p>
            <a:pPr algn="ctr"/>
            <a:r>
              <a:rPr lang="en-US" sz="1700" dirty="0" smtClean="0"/>
              <a:t>Governance structure</a:t>
            </a:r>
          </a:p>
          <a:p>
            <a:pPr algn="ctr"/>
            <a:r>
              <a:rPr lang="en-US" sz="1700" dirty="0" smtClean="0"/>
              <a:t>Agreements</a:t>
            </a:r>
          </a:p>
          <a:p>
            <a:pPr algn="ctr"/>
            <a:r>
              <a:rPr lang="en-US" sz="1700" dirty="0" smtClean="0"/>
              <a:t>Sufficient resources</a:t>
            </a:r>
          </a:p>
          <a:p>
            <a:pPr algn="ctr"/>
            <a:r>
              <a:rPr lang="en-US" sz="1700" dirty="0" smtClean="0"/>
              <a:t>Clear roles</a:t>
            </a:r>
          </a:p>
          <a:p>
            <a:pPr algn="ctr"/>
            <a:r>
              <a:rPr lang="en-US" sz="1700" dirty="0" smtClean="0"/>
              <a:t>Right partners?</a:t>
            </a:r>
          </a:p>
          <a:p>
            <a:pPr algn="ctr"/>
            <a:r>
              <a:rPr lang="en-US" sz="1700" dirty="0" smtClean="0"/>
              <a:t>Clear review process</a:t>
            </a:r>
          </a:p>
        </p:txBody>
      </p:sp>
      <p:sp>
        <p:nvSpPr>
          <p:cNvPr id="3" name="Rounded Rectangle 2"/>
          <p:cNvSpPr/>
          <p:nvPr/>
        </p:nvSpPr>
        <p:spPr>
          <a:xfrm>
            <a:off x="1104900" y="1039247"/>
            <a:ext cx="2895600" cy="19542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Operations</a:t>
            </a:r>
          </a:p>
          <a:p>
            <a:pPr algn="ctr"/>
            <a:r>
              <a:rPr lang="en-US" sz="1700" dirty="0" smtClean="0"/>
              <a:t>Fulfillment of commitments</a:t>
            </a:r>
          </a:p>
          <a:p>
            <a:pPr algn="ctr"/>
            <a:r>
              <a:rPr lang="en-US" sz="1700" dirty="0" smtClean="0"/>
              <a:t>Management</a:t>
            </a:r>
          </a:p>
          <a:p>
            <a:pPr algn="ctr"/>
            <a:r>
              <a:rPr lang="en-US" sz="1700" dirty="0" smtClean="0"/>
              <a:t>External communications</a:t>
            </a:r>
          </a:p>
          <a:p>
            <a:pPr algn="ctr"/>
            <a:r>
              <a:rPr lang="en-US" sz="1700" dirty="0" smtClean="0"/>
              <a:t>Transaction costs</a:t>
            </a:r>
            <a:endParaRPr lang="en-US" sz="1700" dirty="0"/>
          </a:p>
        </p:txBody>
      </p:sp>
      <p:sp>
        <p:nvSpPr>
          <p:cNvPr id="6" name="Rounded Rectangle 5"/>
          <p:cNvSpPr/>
          <p:nvPr/>
        </p:nvSpPr>
        <p:spPr>
          <a:xfrm>
            <a:off x="1066800" y="4969216"/>
            <a:ext cx="2971800" cy="181530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Partner Relations</a:t>
            </a:r>
          </a:p>
          <a:p>
            <a:pPr algn="ctr"/>
            <a:r>
              <a:rPr lang="en-US" sz="1700" dirty="0" smtClean="0"/>
              <a:t>Internal communications</a:t>
            </a:r>
          </a:p>
          <a:p>
            <a:pPr algn="ctr"/>
            <a:r>
              <a:rPr lang="en-US" sz="1700" dirty="0" smtClean="0"/>
              <a:t>Equity</a:t>
            </a:r>
          </a:p>
          <a:p>
            <a:pPr algn="ctr"/>
            <a:r>
              <a:rPr lang="en-US" sz="1700" dirty="0" smtClean="0"/>
              <a:t>Transparency</a:t>
            </a:r>
          </a:p>
          <a:p>
            <a:pPr algn="ctr"/>
            <a:r>
              <a:rPr lang="en-US" sz="1700" dirty="0" smtClean="0"/>
              <a:t>Institutional buy-in</a:t>
            </a:r>
            <a:endParaRPr lang="en-US" sz="17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6348" y="1399212"/>
            <a:ext cx="3560763" cy="444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7620000" y="9525"/>
            <a:ext cx="1528762" cy="1514475"/>
            <a:chOff x="7517898" y="54926"/>
            <a:chExt cx="1528762" cy="1514475"/>
          </a:xfrm>
        </p:grpSpPr>
        <p:grpSp>
          <p:nvGrpSpPr>
            <p:cNvPr id="11" name="Group 105"/>
            <p:cNvGrpSpPr>
              <a:grpSpLocks/>
            </p:cNvGrpSpPr>
            <p:nvPr/>
          </p:nvGrpSpPr>
          <p:grpSpPr bwMode="auto">
            <a:xfrm rot="19765573" flipH="1">
              <a:off x="7517898" y="54926"/>
              <a:ext cx="1528762" cy="1514475"/>
              <a:chOff x="5580063" y="2757488"/>
              <a:chExt cx="1031875" cy="1022350"/>
            </a:xfrm>
          </p:grpSpPr>
          <p:sp>
            <p:nvSpPr>
              <p:cNvPr id="13" name="Ellipse 44"/>
              <p:cNvSpPr/>
              <p:nvPr/>
            </p:nvSpPr>
            <p:spPr bwMode="auto">
              <a:xfrm rot="21052097">
                <a:off x="5590124" y="2757488"/>
                <a:ext cx="1021814" cy="1022350"/>
              </a:xfrm>
              <a:prstGeom prst="ellipse">
                <a:avLst/>
              </a:prstGeom>
              <a:gradFill flip="none" rotWithShape="1">
                <a:gsLst>
                  <a:gs pos="0">
                    <a:schemeClr val="bg1"/>
                  </a:gs>
                  <a:gs pos="100000">
                    <a:srgbClr val="98E739"/>
                  </a:gs>
                </a:gsLst>
                <a:path path="shape">
                  <a:fillToRect l="50000" t="50000" r="50000" b="50000"/>
                </a:path>
                <a:tileRect/>
              </a:gradFill>
              <a:ln w="9525" cap="flat" cmpd="sng" algn="ctr">
                <a:solidFill>
                  <a:srgbClr val="98E739"/>
                </a:solidFill>
                <a:prstDash val="solid"/>
              </a:ln>
              <a:effectLst>
                <a:innerShdw blurRad="190500" dist="114300" dir="5640000">
                  <a:srgbClr val="000000">
                    <a:alpha val="37000"/>
                  </a:srgbClr>
                </a:innerShdw>
              </a:effectLst>
            </p:spPr>
            <p:txBody>
              <a:bodyPr anchor="ctr"/>
              <a:lstStyle/>
              <a:p>
                <a:pPr algn="ctr">
                  <a:defRPr/>
                </a:pPr>
                <a:endParaRPr lang="da-DK" u="sng">
                  <a:solidFill>
                    <a:srgbClr val="FFFFFF"/>
                  </a:solidFill>
                  <a:cs typeface="ＭＳ Ｐゴシック" charset="-128"/>
                </a:endParaRPr>
              </a:p>
            </p:txBody>
          </p:sp>
          <p:sp>
            <p:nvSpPr>
              <p:cNvPr id="14" name="Måne 63"/>
              <p:cNvSpPr/>
              <p:nvPr/>
            </p:nvSpPr>
            <p:spPr bwMode="auto">
              <a:xfrm rot="16552097">
                <a:off x="5850994" y="30384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u="sng">
                  <a:solidFill>
                    <a:srgbClr val="FFFFFF"/>
                  </a:solidFill>
                  <a:cs typeface="ＭＳ Ｐゴシック" charset="-128"/>
                </a:endParaRPr>
              </a:p>
            </p:txBody>
          </p:sp>
          <p:sp>
            <p:nvSpPr>
              <p:cNvPr id="15" name="Ellipse 45"/>
              <p:cNvSpPr>
                <a:spLocks noChangeArrowheads="1"/>
              </p:cNvSpPr>
              <p:nvPr/>
            </p:nvSpPr>
            <p:spPr bwMode="auto">
              <a:xfrm>
                <a:off x="5735638" y="2786063"/>
                <a:ext cx="722312" cy="539750"/>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da-DK" u="sng">
                  <a:solidFill>
                    <a:srgbClr val="FFFFFF"/>
                  </a:solidFill>
                </a:endParaRPr>
              </a:p>
            </p:txBody>
          </p:sp>
        </p:grpSp>
        <p:sp>
          <p:nvSpPr>
            <p:cNvPr id="12" name="Rektangel 76"/>
            <p:cNvSpPr>
              <a:spLocks noChangeArrowheads="1"/>
            </p:cNvSpPr>
            <p:nvPr/>
          </p:nvSpPr>
          <p:spPr bwMode="auto">
            <a:xfrm>
              <a:off x="7543799" y="405127"/>
              <a:ext cx="1447800" cy="984885"/>
            </a:xfrm>
            <a:prstGeom prst="rect">
              <a:avLst/>
            </a:prstGeom>
            <a:noFill/>
            <a:ln w="9525">
              <a:noFill/>
              <a:miter lim="800000"/>
              <a:headEnd/>
              <a:tailEnd/>
            </a:ln>
          </p:spPr>
          <p:txBody>
            <a:bodyPr wrap="square">
              <a:spAutoFit/>
            </a:bodyPr>
            <a:lstStyle/>
            <a:p>
              <a:pPr algn="ctr"/>
              <a:r>
                <a:rPr lang="en-US" sz="2000" b="1" noProof="1" smtClean="0">
                  <a:solidFill>
                    <a:srgbClr val="1E1C11"/>
                  </a:solidFill>
                  <a:cs typeface="Arial" charset="0"/>
                </a:rPr>
                <a:t>5</a:t>
              </a:r>
            </a:p>
            <a:p>
              <a:pPr algn="ctr"/>
              <a:r>
                <a:rPr lang="en-US" sz="2000" b="1" noProof="1" smtClean="0">
                  <a:solidFill>
                    <a:srgbClr val="1E1C11"/>
                  </a:solidFill>
                  <a:cs typeface="Arial" charset="0"/>
                </a:rPr>
                <a:t>MEASURE</a:t>
              </a:r>
              <a:endParaRPr lang="en-US" sz="2000" b="1" noProof="1">
                <a:solidFill>
                  <a:srgbClr val="1E1C11"/>
                </a:solidFill>
                <a:cs typeface="Arial" charset="0"/>
              </a:endParaRPr>
            </a:p>
            <a:p>
              <a:endParaRPr lang="da-DK" dirty="0">
                <a:solidFill>
                  <a:srgbClr val="1E1C11"/>
                </a:solidFill>
              </a:endParaRPr>
            </a:p>
          </p:txBody>
        </p:sp>
      </p:grpSp>
    </p:spTree>
    <p:extLst>
      <p:ext uri="{BB962C8B-B14F-4D97-AF65-F5344CB8AC3E}">
        <p14:creationId xmlns:p14="http://schemas.microsoft.com/office/powerpoint/2010/main" val="108861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074" y="-76200"/>
            <a:ext cx="10459641" cy="6858000"/>
          </a:xfrm>
          <a:prstGeom prst="rect">
            <a:avLst/>
          </a:prstGeom>
        </p:spPr>
      </p:pic>
      <p:sp>
        <p:nvSpPr>
          <p:cNvPr id="44034" name="Rectangle 2"/>
          <p:cNvSpPr>
            <a:spLocks noGrp="1" noChangeArrowheads="1"/>
          </p:cNvSpPr>
          <p:nvPr>
            <p:ph type="title" idx="4294967295"/>
          </p:nvPr>
        </p:nvSpPr>
        <p:spPr>
          <a:xfrm>
            <a:off x="76200" y="152400"/>
            <a:ext cx="8642350" cy="978363"/>
          </a:xfrm>
        </p:spPr>
        <p:txBody>
          <a:bodyPr>
            <a:noAutofit/>
          </a:bodyPr>
          <a:lstStyle/>
          <a:p>
            <a:pPr eaLnBrk="1" hangingPunct="1"/>
            <a:r>
              <a:rPr lang="en-GB" sz="3600" b="1" dirty="0" smtClean="0">
                <a:solidFill>
                  <a:schemeClr val="bg1"/>
                </a:solidFill>
                <a:latin typeface="Futura Std Medium" charset="0"/>
                <a:ea typeface="+mn-ea"/>
                <a:cs typeface="+mn-cs"/>
              </a:rPr>
              <a:t>Why measure a partnership?</a:t>
            </a:r>
            <a:endParaRPr lang="en-US" sz="3600" b="1" dirty="0">
              <a:solidFill>
                <a:schemeClr val="bg1"/>
              </a:solidFill>
              <a:latin typeface="Futura Std Medium" charset="0"/>
              <a:ea typeface="+mn-ea"/>
              <a:cs typeface="+mn-cs"/>
            </a:endParaRPr>
          </a:p>
        </p:txBody>
      </p:sp>
      <p:sp>
        <p:nvSpPr>
          <p:cNvPr id="44035" name="Rectangle 3"/>
          <p:cNvSpPr>
            <a:spLocks noGrp="1" noChangeArrowheads="1"/>
          </p:cNvSpPr>
          <p:nvPr>
            <p:ph idx="4294967295"/>
          </p:nvPr>
        </p:nvSpPr>
        <p:spPr>
          <a:xfrm>
            <a:off x="68323" y="1027521"/>
            <a:ext cx="9296400" cy="4114512"/>
          </a:xfrm>
        </p:spPr>
        <p:txBody>
          <a:bodyPr>
            <a:normAutofit/>
          </a:bodyPr>
          <a:lstStyle/>
          <a:p>
            <a:pPr eaLnBrk="1" hangingPunct="1">
              <a:spcBef>
                <a:spcPts val="1000"/>
              </a:spcBef>
            </a:pPr>
            <a:r>
              <a:rPr lang="en-US" sz="2700" dirty="0" smtClean="0">
                <a:solidFill>
                  <a:schemeClr val="bg1"/>
                </a:solidFill>
                <a:latin typeface="+mj-lt"/>
                <a:ea typeface="ＭＳ Ｐゴシック" charset="-128"/>
                <a:cs typeface="ＭＳ Ｐゴシック" charset="-128"/>
              </a:rPr>
              <a:t>Predict early issues that could impact conservation outcomes</a:t>
            </a:r>
          </a:p>
          <a:p>
            <a:pPr eaLnBrk="1" hangingPunct="1">
              <a:spcBef>
                <a:spcPts val="1000"/>
              </a:spcBef>
            </a:pPr>
            <a:r>
              <a:rPr lang="en-US" sz="2700" dirty="0" smtClean="0">
                <a:solidFill>
                  <a:schemeClr val="bg1"/>
                </a:solidFill>
                <a:latin typeface="+mj-lt"/>
                <a:ea typeface="ＭＳ Ｐゴシック" charset="-128"/>
                <a:cs typeface="ＭＳ Ｐゴシック" charset="-128"/>
              </a:rPr>
              <a:t>Potentially </a:t>
            </a:r>
            <a:r>
              <a:rPr lang="en-US" sz="2700" dirty="0">
                <a:solidFill>
                  <a:schemeClr val="bg1"/>
                </a:solidFill>
                <a:latin typeface="+mj-lt"/>
                <a:ea typeface="ＭＳ Ｐゴシック" charset="-128"/>
                <a:cs typeface="ＭＳ Ｐゴシック" charset="-128"/>
              </a:rPr>
              <a:t>re-defining the </a:t>
            </a:r>
            <a:r>
              <a:rPr lang="en-US" sz="2700" dirty="0" smtClean="0">
                <a:solidFill>
                  <a:schemeClr val="bg1"/>
                </a:solidFill>
                <a:latin typeface="+mj-lt"/>
                <a:ea typeface="ＭＳ Ｐゴシック" charset="-128"/>
                <a:cs typeface="ＭＳ Ｐゴシック" charset="-128"/>
              </a:rPr>
              <a:t>partnership</a:t>
            </a:r>
          </a:p>
          <a:p>
            <a:pPr>
              <a:spcBef>
                <a:spcPts val="1000"/>
              </a:spcBef>
            </a:pPr>
            <a:r>
              <a:rPr lang="en-US" sz="2700" dirty="0">
                <a:solidFill>
                  <a:schemeClr val="bg1"/>
                </a:solidFill>
                <a:ea typeface="ＭＳ Ｐゴシック" charset="-128"/>
                <a:cs typeface="ＭＳ Ｐゴシック" charset="-128"/>
              </a:rPr>
              <a:t>Keeping people motivated and on-task</a:t>
            </a:r>
          </a:p>
          <a:p>
            <a:pPr eaLnBrk="1" hangingPunct="1">
              <a:spcBef>
                <a:spcPts val="1000"/>
              </a:spcBef>
            </a:pPr>
            <a:r>
              <a:rPr lang="en-US" sz="2700" dirty="0" smtClean="0">
                <a:solidFill>
                  <a:schemeClr val="bg1"/>
                </a:solidFill>
                <a:latin typeface="+mj-lt"/>
                <a:ea typeface="ＭＳ Ｐゴシック" charset="-128"/>
                <a:cs typeface="ＭＳ Ｐゴシック" charset="-128"/>
              </a:rPr>
              <a:t>Changing </a:t>
            </a:r>
            <a:r>
              <a:rPr lang="en-US" sz="2700" dirty="0">
                <a:solidFill>
                  <a:schemeClr val="bg1"/>
                </a:solidFill>
                <a:latin typeface="+mj-lt"/>
                <a:ea typeface="ＭＳ Ｐゴシック" charset="-128"/>
                <a:cs typeface="ＭＳ Ｐゴシック" charset="-128"/>
              </a:rPr>
              <a:t>activities &amp; partners if </a:t>
            </a:r>
            <a:r>
              <a:rPr lang="en-US" sz="2700" dirty="0" smtClean="0">
                <a:solidFill>
                  <a:schemeClr val="bg1"/>
                </a:solidFill>
                <a:latin typeface="+mj-lt"/>
                <a:ea typeface="ＭＳ Ｐゴシック" charset="-128"/>
                <a:cs typeface="ＭＳ Ｐゴシック" charset="-128"/>
              </a:rPr>
              <a:t>required</a:t>
            </a:r>
          </a:p>
        </p:txBody>
      </p:sp>
    </p:spTree>
    <p:extLst>
      <p:ext uri="{BB962C8B-B14F-4D97-AF65-F5344CB8AC3E}">
        <p14:creationId xmlns:p14="http://schemas.microsoft.com/office/powerpoint/2010/main" val="336932109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ksherwood\Documents\Conservation Partnership Initiative\Communications &amp; marketing\photos and logos\partnerships pics from TNC\CA100324_D024[1] Ian Shi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88140"/>
            <a:ext cx="9798678" cy="61936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8600" y="0"/>
            <a:ext cx="8458200" cy="1219200"/>
          </a:xfrm>
        </p:spPr>
        <p:txBody>
          <a:bodyPr/>
          <a:lstStyle/>
          <a:p>
            <a:pPr algn="l"/>
            <a:r>
              <a:rPr lang="en-US" b="1" dirty="0" smtClean="0">
                <a:solidFill>
                  <a:schemeClr val="bg1"/>
                </a:solidFill>
              </a:rPr>
              <a:t>Concluding or Adapting</a:t>
            </a:r>
            <a:endParaRPr lang="en-US" b="1" dirty="0">
              <a:solidFill>
                <a:schemeClr val="bg1"/>
              </a:solidFill>
            </a:endParaRPr>
          </a:p>
        </p:txBody>
      </p:sp>
      <p:grpSp>
        <p:nvGrpSpPr>
          <p:cNvPr id="5" name="Group 105"/>
          <p:cNvGrpSpPr>
            <a:grpSpLocks/>
          </p:cNvGrpSpPr>
          <p:nvPr/>
        </p:nvGrpSpPr>
        <p:grpSpPr bwMode="auto">
          <a:xfrm rot="19765573" flipH="1">
            <a:off x="7517899" y="106999"/>
            <a:ext cx="1528762" cy="1514475"/>
            <a:chOff x="5580063" y="2757488"/>
            <a:chExt cx="1031875" cy="1022350"/>
          </a:xfrm>
        </p:grpSpPr>
        <p:sp>
          <p:nvSpPr>
            <p:cNvPr id="6" name="Ellipse 44"/>
            <p:cNvSpPr/>
            <p:nvPr/>
          </p:nvSpPr>
          <p:spPr bwMode="auto">
            <a:xfrm rot="21052097">
              <a:off x="5590124" y="2757488"/>
              <a:ext cx="1021814" cy="1022350"/>
            </a:xfrm>
            <a:prstGeom prst="ellipse">
              <a:avLst/>
            </a:prstGeom>
            <a:gradFill flip="none" rotWithShape="1">
              <a:gsLst>
                <a:gs pos="0">
                  <a:schemeClr val="bg1"/>
                </a:gs>
                <a:gs pos="100000">
                  <a:srgbClr val="98E739"/>
                </a:gs>
              </a:gsLst>
              <a:path path="shape">
                <a:fillToRect l="50000" t="50000" r="50000" b="50000"/>
              </a:path>
              <a:tileRect/>
            </a:gradFill>
            <a:ln w="9525" cap="flat" cmpd="sng" algn="ctr">
              <a:solidFill>
                <a:srgbClr val="98E739"/>
              </a:solidFill>
              <a:prstDash val="solid"/>
            </a:ln>
            <a:effectLst>
              <a:innerShdw blurRad="190500" dist="114300" dir="5640000">
                <a:srgbClr val="000000">
                  <a:alpha val="37000"/>
                </a:srgbClr>
              </a:innerShdw>
            </a:effectLst>
          </p:spPr>
          <p:txBody>
            <a:bodyPr anchor="ctr"/>
            <a:lstStyle/>
            <a:p>
              <a:pPr algn="ctr">
                <a:defRPr/>
              </a:pPr>
              <a:endParaRPr lang="da-DK" u="sng">
                <a:solidFill>
                  <a:srgbClr val="FFFFFF"/>
                </a:solidFill>
                <a:latin typeface="Calibri" charset="0"/>
                <a:cs typeface="ＭＳ Ｐゴシック" charset="-128"/>
              </a:endParaRPr>
            </a:p>
          </p:txBody>
        </p:sp>
        <p:sp>
          <p:nvSpPr>
            <p:cNvPr id="7" name="Måne 63"/>
            <p:cNvSpPr/>
            <p:nvPr/>
          </p:nvSpPr>
          <p:spPr bwMode="auto">
            <a:xfrm rot="16552097">
              <a:off x="5850994" y="30384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u="sng">
                <a:solidFill>
                  <a:srgbClr val="FFFFFF"/>
                </a:solidFill>
                <a:latin typeface="Calibri" charset="0"/>
                <a:cs typeface="ＭＳ Ｐゴシック" charset="-128"/>
              </a:endParaRPr>
            </a:p>
          </p:txBody>
        </p:sp>
        <p:sp>
          <p:nvSpPr>
            <p:cNvPr id="8" name="Ellipse 45"/>
            <p:cNvSpPr>
              <a:spLocks noChangeArrowheads="1"/>
            </p:cNvSpPr>
            <p:nvPr/>
          </p:nvSpPr>
          <p:spPr bwMode="auto">
            <a:xfrm>
              <a:off x="5735638" y="2786063"/>
              <a:ext cx="722312" cy="539750"/>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da-DK" u="sng">
                <a:solidFill>
                  <a:srgbClr val="FFFFFF"/>
                </a:solidFill>
                <a:latin typeface="Calibri" pitchFamily="34" charset="0"/>
              </a:endParaRPr>
            </a:p>
          </p:txBody>
        </p:sp>
      </p:grpSp>
      <p:sp>
        <p:nvSpPr>
          <p:cNvPr id="9" name="Rektangel 76"/>
          <p:cNvSpPr>
            <a:spLocks noChangeArrowheads="1"/>
          </p:cNvSpPr>
          <p:nvPr/>
        </p:nvSpPr>
        <p:spPr bwMode="auto">
          <a:xfrm>
            <a:off x="7620000" y="152400"/>
            <a:ext cx="1447800" cy="1600438"/>
          </a:xfrm>
          <a:prstGeom prst="rect">
            <a:avLst/>
          </a:prstGeom>
          <a:noFill/>
          <a:ln w="9525">
            <a:noFill/>
            <a:miter lim="800000"/>
            <a:headEnd/>
            <a:tailEnd/>
          </a:ln>
        </p:spPr>
        <p:txBody>
          <a:bodyPr wrap="square">
            <a:spAutoFit/>
          </a:bodyPr>
          <a:lstStyle/>
          <a:p>
            <a:pPr algn="ctr"/>
            <a:r>
              <a:rPr lang="en-US" sz="2000" b="1" noProof="1" smtClean="0">
                <a:solidFill>
                  <a:srgbClr val="1E1C11"/>
                </a:solidFill>
                <a:latin typeface="Calibri" pitchFamily="34" charset="0"/>
                <a:cs typeface="Arial" charset="0"/>
              </a:rPr>
              <a:t>6</a:t>
            </a:r>
          </a:p>
          <a:p>
            <a:pPr algn="ctr"/>
            <a:r>
              <a:rPr lang="en-US" sz="2000" b="1" noProof="1" smtClean="0">
                <a:solidFill>
                  <a:srgbClr val="1E1C11"/>
                </a:solidFill>
                <a:latin typeface="Calibri" pitchFamily="34" charset="0"/>
                <a:cs typeface="Arial" charset="0"/>
              </a:rPr>
              <a:t>CONCLUDE OR </a:t>
            </a:r>
          </a:p>
          <a:p>
            <a:pPr algn="ctr"/>
            <a:r>
              <a:rPr lang="en-US" sz="2000" b="1" noProof="1" smtClean="0">
                <a:solidFill>
                  <a:srgbClr val="1E1C11"/>
                </a:solidFill>
                <a:latin typeface="Calibri" pitchFamily="34" charset="0"/>
                <a:cs typeface="Arial" charset="0"/>
              </a:rPr>
              <a:t>ADAPT</a:t>
            </a:r>
            <a:endParaRPr lang="en-US" sz="2000" b="1" noProof="1">
              <a:solidFill>
                <a:srgbClr val="1E1C11"/>
              </a:solidFill>
              <a:latin typeface="Calibri" pitchFamily="34" charset="0"/>
              <a:cs typeface="Arial" charset="0"/>
            </a:endParaRPr>
          </a:p>
          <a:p>
            <a:endParaRPr lang="da-DK" dirty="0">
              <a:solidFill>
                <a:srgbClr val="1E1C11"/>
              </a:solidFill>
            </a:endParaRPr>
          </a:p>
        </p:txBody>
      </p:sp>
    </p:spTree>
    <p:extLst>
      <p:ext uri="{BB962C8B-B14F-4D97-AF65-F5344CB8AC3E}">
        <p14:creationId xmlns:p14="http://schemas.microsoft.com/office/powerpoint/2010/main" val="9341147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667000" y="92443"/>
            <a:ext cx="8229600" cy="1143000"/>
          </a:xfrm>
        </p:spPr>
        <p:txBody>
          <a:bodyPr>
            <a:normAutofit/>
          </a:bodyPr>
          <a:lstStyle/>
          <a:p>
            <a:r>
              <a:rPr lang="en-US" sz="3600" b="1" dirty="0" smtClean="0">
                <a:solidFill>
                  <a:schemeClr val="bg1"/>
                </a:solidFill>
                <a:ea typeface="+mn-ea"/>
                <a:cs typeface="+mn-cs"/>
              </a:rPr>
              <a:t>Concluding/Adapting</a:t>
            </a:r>
            <a:endParaRPr lang="en-GB" sz="3600" b="1" dirty="0">
              <a:solidFill>
                <a:schemeClr val="bg1"/>
              </a:solidFill>
              <a:ea typeface="+mn-ea"/>
              <a:cs typeface="+mn-cs"/>
            </a:endParaRPr>
          </a:p>
        </p:txBody>
      </p:sp>
      <p:sp>
        <p:nvSpPr>
          <p:cNvPr id="9" name="Rectangle 4"/>
          <p:cNvSpPr txBox="1">
            <a:spLocks noChangeArrowheads="1"/>
          </p:cNvSpPr>
          <p:nvPr/>
        </p:nvSpPr>
        <p:spPr>
          <a:xfrm>
            <a:off x="4876800" y="1235443"/>
            <a:ext cx="3733800" cy="5143536"/>
          </a:xfrm>
          <a:prstGeom prst="rect">
            <a:avLst/>
          </a:prstGeom>
          <a:noFill/>
        </p:spPr>
        <p:txBody>
          <a:bodyPr vert="horz" lIns="91440" tIns="45720" rIns="91440" bIns="45720" rtlCol="0">
            <a:normAutofit/>
          </a:bodyPr>
          <a:lstStyle/>
          <a:p>
            <a:pPr marL="342900" indent="-342900">
              <a:spcBef>
                <a:spcPts val="1600"/>
              </a:spcBef>
              <a:buFont typeface="Arial"/>
              <a:buChar char="•"/>
              <a:defRPr/>
            </a:pPr>
            <a:r>
              <a:rPr lang="en-US" sz="2800" dirty="0">
                <a:solidFill>
                  <a:schemeClr val="bg1"/>
                </a:solidFill>
              </a:rPr>
              <a:t>Tendency is to focus  on the beginning, not the closure. </a:t>
            </a:r>
          </a:p>
          <a:p>
            <a:pPr marL="342900" lvl="0" indent="-342900">
              <a:spcBef>
                <a:spcPts val="1600"/>
              </a:spcBef>
              <a:buFont typeface="Arial"/>
              <a:buChar char="•"/>
              <a:defRPr/>
            </a:pPr>
            <a:r>
              <a:rPr lang="en-US" sz="2800" dirty="0" smtClean="0">
                <a:solidFill>
                  <a:schemeClr val="bg1"/>
                </a:solidFill>
                <a:latin typeface="+mj-lt"/>
              </a:rPr>
              <a:t>Most partnerships aren’t designed or meant to last long term.  </a:t>
            </a:r>
          </a:p>
          <a:p>
            <a:pPr marL="342900" lvl="0" indent="-342900">
              <a:spcBef>
                <a:spcPts val="1600"/>
              </a:spcBef>
              <a:buFont typeface="Arial"/>
              <a:buChar char="•"/>
              <a:defRPr/>
            </a:pPr>
            <a:r>
              <a:rPr lang="en-US" sz="2800" dirty="0" smtClean="0">
                <a:solidFill>
                  <a:schemeClr val="bg1"/>
                </a:solidFill>
                <a:latin typeface="+mj-lt"/>
              </a:rPr>
              <a:t>All partnerships need to talk about the end at the beginning. </a:t>
            </a:r>
            <a:endParaRPr lang="en-US" sz="2800" b="1" dirty="0" smtClean="0">
              <a:solidFill>
                <a:schemeClr val="bg1"/>
              </a:solidFill>
              <a:latin typeface="+mj-lt"/>
            </a:endParaRPr>
          </a:p>
          <a:p>
            <a:pPr marL="342900" marR="0" lvl="0" indent="-342900" algn="l" defTabSz="914400" rtl="0" eaLnBrk="1" fontAlgn="auto" latinLnBrk="0" hangingPunct="1">
              <a:lnSpc>
                <a:spcPct val="100000"/>
              </a:lnSpc>
              <a:spcBef>
                <a:spcPts val="1600"/>
              </a:spcBef>
              <a:spcAft>
                <a:spcPts val="0"/>
              </a:spcAft>
              <a:buClrTx/>
              <a:buSzTx/>
              <a:buFont typeface="Arial"/>
              <a:buChar char="•"/>
              <a:tabLst/>
              <a:defRPr/>
            </a:pPr>
            <a:endParaRPr lang="en-US" sz="2400" dirty="0" smtClean="0">
              <a:solidFill>
                <a:schemeClr val="bg1"/>
              </a:solidFill>
              <a:latin typeface="+mj-lt"/>
            </a:endParaRPr>
          </a:p>
          <a:p>
            <a:pPr marL="342900" marR="0" lvl="0" indent="-342900" algn="l" defTabSz="914400" rtl="0" eaLnBrk="1" fontAlgn="auto" latinLnBrk="0" hangingPunct="1">
              <a:lnSpc>
                <a:spcPct val="100000"/>
              </a:lnSpc>
              <a:spcBef>
                <a:spcPts val="1600"/>
              </a:spcBef>
              <a:spcAft>
                <a:spcPts val="0"/>
              </a:spcAft>
              <a:buClrTx/>
              <a:buSzTx/>
              <a:tabLst/>
              <a:defRPr/>
            </a:pPr>
            <a:endParaRPr lang="en-US" sz="2300" b="1" dirty="0" smtClean="0">
              <a:solidFill>
                <a:schemeClr val="bg1"/>
              </a:solidFill>
              <a:latin typeface="+mj-lt"/>
            </a:endParaRPr>
          </a:p>
        </p:txBody>
      </p:sp>
      <p:pic>
        <p:nvPicPr>
          <p:cNvPr id="2051" name="Picture 3" descr="C:\Users\ksherwood\Documents\Conservation Partnership Initiative\Communications &amp; marketing\photos and logos\partnerships pics from TNC\SACR060727_D073 godfrey new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766"/>
            <a:ext cx="4592177" cy="6915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7922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ksherwood\Documents\Conservation Partnership Initiative\Communications &amp; marketing\photos and logos\partnerships pics from TNC\MAIN PICTURE - CA071127_D03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766"/>
            <a:ext cx="10972800" cy="7315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304800"/>
            <a:ext cx="7772400" cy="2954655"/>
          </a:xfrm>
          <a:prstGeom prst="rect">
            <a:avLst/>
          </a:prstGeom>
          <a:noFill/>
        </p:spPr>
        <p:txBody>
          <a:bodyPr wrap="square" rtlCol="0">
            <a:spAutoFit/>
          </a:bodyPr>
          <a:lstStyle/>
          <a:p>
            <a:r>
              <a:rPr lang="en-US" sz="2400" dirty="0" smtClean="0">
                <a:solidFill>
                  <a:schemeClr val="bg1"/>
                </a:solidFill>
                <a:latin typeface="Gill Sans MT" pitchFamily="34" charset="0"/>
              </a:rPr>
              <a:t>“At some point, the relationship will be so different from the one envisioned in this partnership, it will be time for this one to end.  A successful exit to this partnership will be when Big Sur Land Trust is so fully competent that it has little to ask from TNC and TNC has little to offer,  and when the conservation projects of mutual interest are completed.”</a:t>
            </a:r>
          </a:p>
          <a:p>
            <a:r>
              <a:rPr lang="en-US" sz="2400" b="1" dirty="0">
                <a:solidFill>
                  <a:schemeClr val="bg1"/>
                </a:solidFill>
                <a:latin typeface="Gill Sans MT" pitchFamily="34" charset="0"/>
              </a:rPr>
              <a:t> </a:t>
            </a:r>
            <a:r>
              <a:rPr lang="en-US" sz="2400" b="1" dirty="0" smtClean="0">
                <a:solidFill>
                  <a:schemeClr val="bg1"/>
                </a:solidFill>
                <a:latin typeface="Gill Sans MT" pitchFamily="34" charset="0"/>
              </a:rPr>
              <a:t>                                      </a:t>
            </a:r>
            <a:r>
              <a:rPr lang="en-US" sz="1400" b="1" dirty="0" smtClean="0">
                <a:solidFill>
                  <a:schemeClr val="bg1"/>
                </a:solidFill>
                <a:latin typeface="Gill Sans MT" pitchFamily="34" charset="0"/>
              </a:rPr>
              <a:t>- </a:t>
            </a:r>
            <a:r>
              <a:rPr lang="en-US" sz="1400" dirty="0" smtClean="0">
                <a:solidFill>
                  <a:schemeClr val="bg1"/>
                </a:solidFill>
                <a:latin typeface="Gill Sans MT" pitchFamily="34" charset="0"/>
              </a:rPr>
              <a:t>Big Sur Land Trust – TNC Owner’s Manual</a:t>
            </a:r>
          </a:p>
          <a:p>
            <a:endParaRPr lang="en-US" dirty="0"/>
          </a:p>
        </p:txBody>
      </p:sp>
    </p:spTree>
    <p:extLst>
      <p:ext uri="{BB962C8B-B14F-4D97-AF65-F5344CB8AC3E}">
        <p14:creationId xmlns:p14="http://schemas.microsoft.com/office/powerpoint/2010/main" val="82391032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e 91"/>
          <p:cNvGrpSpPr>
            <a:grpSpLocks/>
          </p:cNvGrpSpPr>
          <p:nvPr/>
        </p:nvGrpSpPr>
        <p:grpSpPr bwMode="auto">
          <a:xfrm>
            <a:off x="3618955" y="2571750"/>
            <a:ext cx="2098675" cy="2076450"/>
            <a:chOff x="1071835" y="2920232"/>
            <a:chExt cx="1427572" cy="1413777"/>
          </a:xfrm>
        </p:grpSpPr>
        <p:sp>
          <p:nvSpPr>
            <p:cNvPr id="7" name="Ellipse 44"/>
            <p:cNvSpPr/>
            <p:nvPr/>
          </p:nvSpPr>
          <p:spPr bwMode="auto">
            <a:xfrm rot="21052097">
              <a:off x="1085754" y="2920232"/>
              <a:ext cx="1413653" cy="1413777"/>
            </a:xfrm>
            <a:prstGeom prst="ellipse">
              <a:avLst/>
            </a:prstGeom>
            <a:gradFill flip="none" rotWithShape="1">
              <a:gsLst>
                <a:gs pos="0">
                  <a:schemeClr val="bg1">
                    <a:lumMod val="95000"/>
                  </a:schemeClr>
                </a:gs>
                <a:gs pos="100000">
                  <a:schemeClr val="tx1">
                    <a:lumMod val="75000"/>
                    <a:lumOff val="25000"/>
                  </a:schemeClr>
                </a:gs>
              </a:gsLst>
              <a:path path="shape">
                <a:fillToRect l="50000" t="50000" r="50000" b="50000"/>
              </a:path>
              <a:tileRect/>
            </a:gradFill>
            <a:ln w="9525" cap="flat" cmpd="sng" algn="ctr">
              <a:solidFill>
                <a:schemeClr val="tx1">
                  <a:lumMod val="85000"/>
                  <a:lumOff val="15000"/>
                </a:schemeClr>
              </a:solidFill>
              <a:prstDash val="solid"/>
            </a:ln>
            <a:effectLst>
              <a:innerShdw blurRad="190500" dist="114300" dir="5640000">
                <a:srgbClr val="000000">
                  <a:alpha val="37000"/>
                </a:srgbClr>
              </a:innerShdw>
            </a:effectLst>
          </p:spPr>
          <p:txBody>
            <a:bodyPr anchor="ctr"/>
            <a:lstStyle/>
            <a:p>
              <a:pPr algn="ctr">
                <a:defRPr/>
              </a:pPr>
              <a:endParaRPr lang="da-DK" u="sng">
                <a:solidFill>
                  <a:srgbClr val="FFFFFF"/>
                </a:solidFill>
                <a:cs typeface="ＭＳ Ｐゴシック" charset="-128"/>
              </a:endParaRPr>
            </a:p>
          </p:txBody>
        </p:sp>
        <p:sp>
          <p:nvSpPr>
            <p:cNvPr id="8" name="Ellipse 45"/>
            <p:cNvSpPr>
              <a:spLocks noChangeArrowheads="1"/>
            </p:cNvSpPr>
            <p:nvPr/>
          </p:nvSpPr>
          <p:spPr bwMode="auto">
            <a:xfrm>
              <a:off x="1284728" y="2949415"/>
              <a:ext cx="1027722" cy="767417"/>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da-DK">
                <a:solidFill>
                  <a:srgbClr val="FFFFFF"/>
                </a:solidFill>
              </a:endParaRPr>
            </a:p>
          </p:txBody>
        </p:sp>
        <p:sp>
          <p:nvSpPr>
            <p:cNvPr id="9" name="Måne 63"/>
            <p:cNvSpPr/>
            <p:nvPr/>
          </p:nvSpPr>
          <p:spPr bwMode="auto">
            <a:xfrm rot="16552097">
              <a:off x="1446797" y="3308471"/>
              <a:ext cx="622393" cy="137231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a:solidFill>
                  <a:srgbClr val="FFFFFF"/>
                </a:solidFill>
                <a:cs typeface="ＭＳ Ｐゴシック" charset="-128"/>
              </a:endParaRPr>
            </a:p>
          </p:txBody>
        </p:sp>
      </p:grpSp>
      <p:sp>
        <p:nvSpPr>
          <p:cNvPr id="10" name="TextBox 24"/>
          <p:cNvSpPr txBox="1">
            <a:spLocks noChangeArrowheads="1"/>
          </p:cNvSpPr>
          <p:nvPr/>
        </p:nvSpPr>
        <p:spPr bwMode="auto">
          <a:xfrm>
            <a:off x="3657600" y="2914471"/>
            <a:ext cx="2082800" cy="1200329"/>
          </a:xfrm>
          <a:prstGeom prst="rect">
            <a:avLst/>
          </a:prstGeom>
          <a:noFill/>
          <a:ln w="9525">
            <a:noFill/>
            <a:miter lim="800000"/>
            <a:headEnd/>
            <a:tailEnd/>
          </a:ln>
        </p:spPr>
        <p:txBody>
          <a:bodyPr>
            <a:spAutoFit/>
          </a:bodyPr>
          <a:lstStyle/>
          <a:p>
            <a:pPr algn="ctr"/>
            <a:r>
              <a:rPr lang="en-US" sz="2400" dirty="0" smtClean="0"/>
              <a:t>Strategic Approach to Partnerships</a:t>
            </a:r>
            <a:endParaRPr lang="en-US" sz="2400" dirty="0"/>
          </a:p>
        </p:txBody>
      </p:sp>
      <p:grpSp>
        <p:nvGrpSpPr>
          <p:cNvPr id="3" name="Group 105"/>
          <p:cNvGrpSpPr>
            <a:grpSpLocks/>
          </p:cNvGrpSpPr>
          <p:nvPr/>
        </p:nvGrpSpPr>
        <p:grpSpPr bwMode="auto">
          <a:xfrm rot="19765573" flipH="1">
            <a:off x="5155700" y="969326"/>
            <a:ext cx="1528762" cy="1514475"/>
            <a:chOff x="5580063" y="2757488"/>
            <a:chExt cx="1031875" cy="1022350"/>
          </a:xfrm>
        </p:grpSpPr>
        <p:sp>
          <p:nvSpPr>
            <p:cNvPr id="12" name="Ellipse 44"/>
            <p:cNvSpPr/>
            <p:nvPr/>
          </p:nvSpPr>
          <p:spPr bwMode="auto">
            <a:xfrm rot="21052097">
              <a:off x="5590124" y="2757488"/>
              <a:ext cx="1021814" cy="1022350"/>
            </a:xfrm>
            <a:prstGeom prst="ellipse">
              <a:avLst/>
            </a:prstGeom>
            <a:gradFill flip="none" rotWithShape="1">
              <a:gsLst>
                <a:gs pos="0">
                  <a:schemeClr val="bg1"/>
                </a:gs>
                <a:gs pos="100000">
                  <a:srgbClr val="98E739"/>
                </a:gs>
              </a:gsLst>
              <a:path path="shape">
                <a:fillToRect l="50000" t="50000" r="50000" b="50000"/>
              </a:path>
              <a:tileRect/>
            </a:gradFill>
            <a:ln w="9525" cap="flat" cmpd="sng" algn="ctr">
              <a:solidFill>
                <a:srgbClr val="98E739"/>
              </a:solidFill>
              <a:prstDash val="solid"/>
            </a:ln>
            <a:effectLst>
              <a:innerShdw blurRad="190500" dist="114300" dir="5640000">
                <a:srgbClr val="000000">
                  <a:alpha val="37000"/>
                </a:srgbClr>
              </a:innerShdw>
            </a:effectLst>
          </p:spPr>
          <p:txBody>
            <a:bodyPr anchor="ctr"/>
            <a:lstStyle/>
            <a:p>
              <a:pPr algn="ctr">
                <a:defRPr/>
              </a:pPr>
              <a:endParaRPr lang="da-DK" u="sng">
                <a:solidFill>
                  <a:srgbClr val="FFFFFF"/>
                </a:solidFill>
                <a:cs typeface="ＭＳ Ｐゴシック" charset="-128"/>
              </a:endParaRPr>
            </a:p>
          </p:txBody>
        </p:sp>
        <p:sp>
          <p:nvSpPr>
            <p:cNvPr id="13" name="Måne 63"/>
            <p:cNvSpPr/>
            <p:nvPr/>
          </p:nvSpPr>
          <p:spPr bwMode="auto">
            <a:xfrm rot="16552097">
              <a:off x="5850994" y="30384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u="sng">
                <a:solidFill>
                  <a:srgbClr val="FFFFFF"/>
                </a:solidFill>
                <a:cs typeface="ＭＳ Ｐゴシック" charset="-128"/>
              </a:endParaRPr>
            </a:p>
          </p:txBody>
        </p:sp>
        <p:sp>
          <p:nvSpPr>
            <p:cNvPr id="14" name="Ellipse 45"/>
            <p:cNvSpPr>
              <a:spLocks noChangeArrowheads="1"/>
            </p:cNvSpPr>
            <p:nvPr/>
          </p:nvSpPr>
          <p:spPr bwMode="auto">
            <a:xfrm>
              <a:off x="5735638" y="2786063"/>
              <a:ext cx="722312" cy="539750"/>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da-DK" u="sng">
                <a:solidFill>
                  <a:srgbClr val="FFFFFF"/>
                </a:solidFill>
              </a:endParaRPr>
            </a:p>
          </p:txBody>
        </p:sp>
      </p:grpSp>
      <p:grpSp>
        <p:nvGrpSpPr>
          <p:cNvPr id="4" name="Group 105"/>
          <p:cNvGrpSpPr>
            <a:grpSpLocks/>
          </p:cNvGrpSpPr>
          <p:nvPr/>
        </p:nvGrpSpPr>
        <p:grpSpPr bwMode="auto">
          <a:xfrm rot="19765573" flipH="1">
            <a:off x="6146298" y="2874325"/>
            <a:ext cx="1528762" cy="1514475"/>
            <a:chOff x="5580063" y="2757488"/>
            <a:chExt cx="1031875" cy="1022350"/>
          </a:xfrm>
        </p:grpSpPr>
        <p:sp>
          <p:nvSpPr>
            <p:cNvPr id="18" name="Ellipse 44"/>
            <p:cNvSpPr/>
            <p:nvPr/>
          </p:nvSpPr>
          <p:spPr bwMode="auto">
            <a:xfrm rot="21052097">
              <a:off x="5590124" y="2757488"/>
              <a:ext cx="1021814" cy="1022350"/>
            </a:xfrm>
            <a:prstGeom prst="ellipse">
              <a:avLst/>
            </a:prstGeom>
            <a:gradFill flip="none" rotWithShape="1">
              <a:gsLst>
                <a:gs pos="0">
                  <a:schemeClr val="bg1"/>
                </a:gs>
                <a:gs pos="100000">
                  <a:srgbClr val="98E739"/>
                </a:gs>
              </a:gsLst>
              <a:path path="shape">
                <a:fillToRect l="50000" t="50000" r="50000" b="50000"/>
              </a:path>
              <a:tileRect/>
            </a:gradFill>
            <a:ln w="9525" cap="flat" cmpd="sng" algn="ctr">
              <a:solidFill>
                <a:srgbClr val="98E739"/>
              </a:solidFill>
              <a:prstDash val="solid"/>
            </a:ln>
            <a:effectLst>
              <a:innerShdw blurRad="190500" dist="114300" dir="5640000">
                <a:srgbClr val="000000">
                  <a:alpha val="37000"/>
                </a:srgbClr>
              </a:innerShdw>
            </a:effectLst>
          </p:spPr>
          <p:txBody>
            <a:bodyPr anchor="ctr"/>
            <a:lstStyle/>
            <a:p>
              <a:pPr algn="ctr">
                <a:defRPr/>
              </a:pPr>
              <a:endParaRPr lang="da-DK" u="sng">
                <a:solidFill>
                  <a:srgbClr val="FFFFFF"/>
                </a:solidFill>
                <a:cs typeface="ＭＳ Ｐゴシック" charset="-128"/>
              </a:endParaRPr>
            </a:p>
          </p:txBody>
        </p:sp>
        <p:sp>
          <p:nvSpPr>
            <p:cNvPr id="19" name="Måne 63"/>
            <p:cNvSpPr/>
            <p:nvPr/>
          </p:nvSpPr>
          <p:spPr bwMode="auto">
            <a:xfrm rot="16552097">
              <a:off x="5850994" y="30384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u="sng">
                <a:solidFill>
                  <a:srgbClr val="FFFFFF"/>
                </a:solidFill>
                <a:cs typeface="ＭＳ Ｐゴシック" charset="-128"/>
              </a:endParaRPr>
            </a:p>
          </p:txBody>
        </p:sp>
        <p:sp>
          <p:nvSpPr>
            <p:cNvPr id="20" name="Ellipse 45"/>
            <p:cNvSpPr>
              <a:spLocks noChangeArrowheads="1"/>
            </p:cNvSpPr>
            <p:nvPr/>
          </p:nvSpPr>
          <p:spPr bwMode="auto">
            <a:xfrm>
              <a:off x="5735638" y="2786063"/>
              <a:ext cx="722312" cy="539750"/>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da-DK" u="sng">
                <a:solidFill>
                  <a:srgbClr val="FFFFFF"/>
                </a:solidFill>
              </a:endParaRPr>
            </a:p>
          </p:txBody>
        </p:sp>
      </p:grpSp>
      <p:grpSp>
        <p:nvGrpSpPr>
          <p:cNvPr id="5" name="Group 105"/>
          <p:cNvGrpSpPr>
            <a:grpSpLocks/>
          </p:cNvGrpSpPr>
          <p:nvPr/>
        </p:nvGrpSpPr>
        <p:grpSpPr bwMode="auto">
          <a:xfrm rot="19765573" flipH="1">
            <a:off x="5003298" y="4678999"/>
            <a:ext cx="1528762" cy="1514475"/>
            <a:chOff x="5580063" y="2757488"/>
            <a:chExt cx="1031875" cy="1022350"/>
          </a:xfrm>
        </p:grpSpPr>
        <p:sp>
          <p:nvSpPr>
            <p:cNvPr id="28" name="Ellipse 44"/>
            <p:cNvSpPr/>
            <p:nvPr/>
          </p:nvSpPr>
          <p:spPr bwMode="auto">
            <a:xfrm rot="21052097">
              <a:off x="5590124" y="2757488"/>
              <a:ext cx="1021814" cy="1022350"/>
            </a:xfrm>
            <a:prstGeom prst="ellipse">
              <a:avLst/>
            </a:prstGeom>
            <a:gradFill flip="none" rotWithShape="1">
              <a:gsLst>
                <a:gs pos="0">
                  <a:schemeClr val="bg1"/>
                </a:gs>
                <a:gs pos="100000">
                  <a:srgbClr val="98E739"/>
                </a:gs>
              </a:gsLst>
              <a:path path="shape">
                <a:fillToRect l="50000" t="50000" r="50000" b="50000"/>
              </a:path>
              <a:tileRect/>
            </a:gradFill>
            <a:ln w="9525" cap="flat" cmpd="sng" algn="ctr">
              <a:solidFill>
                <a:srgbClr val="98E739"/>
              </a:solidFill>
              <a:prstDash val="solid"/>
            </a:ln>
            <a:effectLst>
              <a:innerShdw blurRad="190500" dist="114300" dir="5640000">
                <a:srgbClr val="000000">
                  <a:alpha val="37000"/>
                </a:srgbClr>
              </a:innerShdw>
            </a:effectLst>
          </p:spPr>
          <p:txBody>
            <a:bodyPr anchor="ctr"/>
            <a:lstStyle/>
            <a:p>
              <a:pPr algn="ctr">
                <a:defRPr/>
              </a:pPr>
              <a:endParaRPr lang="da-DK" u="sng">
                <a:solidFill>
                  <a:srgbClr val="FFFFFF"/>
                </a:solidFill>
                <a:cs typeface="ＭＳ Ｐゴシック" charset="-128"/>
              </a:endParaRPr>
            </a:p>
          </p:txBody>
        </p:sp>
        <p:sp>
          <p:nvSpPr>
            <p:cNvPr id="29" name="Måne 63"/>
            <p:cNvSpPr/>
            <p:nvPr/>
          </p:nvSpPr>
          <p:spPr bwMode="auto">
            <a:xfrm rot="16552097">
              <a:off x="5850994" y="30384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u="sng">
                <a:solidFill>
                  <a:srgbClr val="FFFFFF"/>
                </a:solidFill>
                <a:cs typeface="ＭＳ Ｐゴシック" charset="-128"/>
              </a:endParaRPr>
            </a:p>
          </p:txBody>
        </p:sp>
        <p:sp>
          <p:nvSpPr>
            <p:cNvPr id="30" name="Ellipse 45"/>
            <p:cNvSpPr>
              <a:spLocks noChangeArrowheads="1"/>
            </p:cNvSpPr>
            <p:nvPr/>
          </p:nvSpPr>
          <p:spPr bwMode="auto">
            <a:xfrm>
              <a:off x="5735638" y="2786063"/>
              <a:ext cx="722312" cy="539750"/>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da-DK" u="sng">
                <a:solidFill>
                  <a:srgbClr val="FFFFFF"/>
                </a:solidFill>
              </a:endParaRPr>
            </a:p>
          </p:txBody>
        </p:sp>
      </p:grpSp>
      <p:grpSp>
        <p:nvGrpSpPr>
          <p:cNvPr id="6" name="Group 105"/>
          <p:cNvGrpSpPr>
            <a:grpSpLocks/>
          </p:cNvGrpSpPr>
          <p:nvPr/>
        </p:nvGrpSpPr>
        <p:grpSpPr bwMode="auto">
          <a:xfrm rot="19765573" flipH="1">
            <a:off x="2869698" y="893126"/>
            <a:ext cx="1528762" cy="1514475"/>
            <a:chOff x="5580063" y="2757488"/>
            <a:chExt cx="1031875" cy="1022350"/>
          </a:xfrm>
        </p:grpSpPr>
        <p:sp>
          <p:nvSpPr>
            <p:cNvPr id="38" name="Ellipse 44"/>
            <p:cNvSpPr/>
            <p:nvPr/>
          </p:nvSpPr>
          <p:spPr bwMode="auto">
            <a:xfrm rot="21052097">
              <a:off x="5590124" y="2757488"/>
              <a:ext cx="1021814" cy="1022350"/>
            </a:xfrm>
            <a:prstGeom prst="ellipse">
              <a:avLst/>
            </a:prstGeom>
            <a:gradFill flip="none" rotWithShape="1">
              <a:gsLst>
                <a:gs pos="0">
                  <a:schemeClr val="bg1"/>
                </a:gs>
                <a:gs pos="100000">
                  <a:srgbClr val="98E739"/>
                </a:gs>
              </a:gsLst>
              <a:path path="shape">
                <a:fillToRect l="50000" t="50000" r="50000" b="50000"/>
              </a:path>
              <a:tileRect/>
            </a:gradFill>
            <a:ln w="9525" cap="flat" cmpd="sng" algn="ctr">
              <a:solidFill>
                <a:srgbClr val="98E739"/>
              </a:solidFill>
              <a:prstDash val="solid"/>
            </a:ln>
            <a:effectLst>
              <a:innerShdw blurRad="190500" dist="114300" dir="5640000">
                <a:srgbClr val="000000">
                  <a:alpha val="37000"/>
                </a:srgbClr>
              </a:innerShdw>
            </a:effectLst>
          </p:spPr>
          <p:txBody>
            <a:bodyPr anchor="ctr"/>
            <a:lstStyle/>
            <a:p>
              <a:pPr algn="ctr">
                <a:defRPr/>
              </a:pPr>
              <a:endParaRPr lang="da-DK" u="sng">
                <a:solidFill>
                  <a:srgbClr val="FFFFFF"/>
                </a:solidFill>
                <a:cs typeface="ＭＳ Ｐゴシック" charset="-128"/>
              </a:endParaRPr>
            </a:p>
          </p:txBody>
        </p:sp>
        <p:sp>
          <p:nvSpPr>
            <p:cNvPr id="39" name="Måne 63"/>
            <p:cNvSpPr/>
            <p:nvPr/>
          </p:nvSpPr>
          <p:spPr bwMode="auto">
            <a:xfrm rot="16552097">
              <a:off x="5850994" y="30384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u="sng">
                <a:solidFill>
                  <a:srgbClr val="FFFFFF"/>
                </a:solidFill>
                <a:cs typeface="ＭＳ Ｐゴシック" charset="-128"/>
              </a:endParaRPr>
            </a:p>
          </p:txBody>
        </p:sp>
        <p:sp>
          <p:nvSpPr>
            <p:cNvPr id="40" name="Ellipse 45"/>
            <p:cNvSpPr>
              <a:spLocks noChangeArrowheads="1"/>
            </p:cNvSpPr>
            <p:nvPr/>
          </p:nvSpPr>
          <p:spPr bwMode="auto">
            <a:xfrm>
              <a:off x="5735638" y="2786063"/>
              <a:ext cx="722312" cy="539750"/>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da-DK" u="sng">
                <a:solidFill>
                  <a:srgbClr val="FFFFFF"/>
                </a:solidFill>
              </a:endParaRPr>
            </a:p>
          </p:txBody>
        </p:sp>
      </p:grpSp>
      <p:grpSp>
        <p:nvGrpSpPr>
          <p:cNvPr id="11" name="Group 105"/>
          <p:cNvGrpSpPr>
            <a:grpSpLocks/>
          </p:cNvGrpSpPr>
          <p:nvPr/>
        </p:nvGrpSpPr>
        <p:grpSpPr bwMode="auto">
          <a:xfrm rot="19765573" flipH="1">
            <a:off x="1650499" y="2721926"/>
            <a:ext cx="1528762" cy="1514475"/>
            <a:chOff x="5580063" y="2757488"/>
            <a:chExt cx="1031875" cy="1022350"/>
          </a:xfrm>
        </p:grpSpPr>
        <p:sp>
          <p:nvSpPr>
            <p:cNvPr id="33" name="Ellipse 44"/>
            <p:cNvSpPr/>
            <p:nvPr/>
          </p:nvSpPr>
          <p:spPr bwMode="auto">
            <a:xfrm rot="21052097">
              <a:off x="5590124" y="2757488"/>
              <a:ext cx="1021814" cy="1022350"/>
            </a:xfrm>
            <a:prstGeom prst="ellipse">
              <a:avLst/>
            </a:prstGeom>
            <a:gradFill flip="none" rotWithShape="1">
              <a:gsLst>
                <a:gs pos="0">
                  <a:schemeClr val="bg1"/>
                </a:gs>
                <a:gs pos="100000">
                  <a:srgbClr val="98E739"/>
                </a:gs>
              </a:gsLst>
              <a:path path="shape">
                <a:fillToRect l="50000" t="50000" r="50000" b="50000"/>
              </a:path>
              <a:tileRect/>
            </a:gradFill>
            <a:ln w="9525" cap="flat" cmpd="sng" algn="ctr">
              <a:solidFill>
                <a:srgbClr val="98E739"/>
              </a:solidFill>
              <a:prstDash val="solid"/>
            </a:ln>
            <a:effectLst>
              <a:innerShdw blurRad="190500" dist="114300" dir="5640000">
                <a:srgbClr val="000000">
                  <a:alpha val="37000"/>
                </a:srgbClr>
              </a:innerShdw>
            </a:effectLst>
          </p:spPr>
          <p:txBody>
            <a:bodyPr anchor="ctr"/>
            <a:lstStyle/>
            <a:p>
              <a:pPr algn="ctr">
                <a:defRPr/>
              </a:pPr>
              <a:endParaRPr lang="da-DK" u="sng">
                <a:solidFill>
                  <a:srgbClr val="FFFFFF"/>
                </a:solidFill>
                <a:cs typeface="ＭＳ Ｐゴシック" charset="-128"/>
              </a:endParaRPr>
            </a:p>
          </p:txBody>
        </p:sp>
        <p:sp>
          <p:nvSpPr>
            <p:cNvPr id="34" name="Måne 63"/>
            <p:cNvSpPr/>
            <p:nvPr/>
          </p:nvSpPr>
          <p:spPr bwMode="auto">
            <a:xfrm rot="16552097">
              <a:off x="5850994" y="30384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u="sng">
                <a:solidFill>
                  <a:srgbClr val="FFFFFF"/>
                </a:solidFill>
                <a:cs typeface="ＭＳ Ｐゴシック" charset="-128"/>
              </a:endParaRPr>
            </a:p>
          </p:txBody>
        </p:sp>
        <p:sp>
          <p:nvSpPr>
            <p:cNvPr id="35" name="Ellipse 45"/>
            <p:cNvSpPr>
              <a:spLocks noChangeArrowheads="1"/>
            </p:cNvSpPr>
            <p:nvPr/>
          </p:nvSpPr>
          <p:spPr bwMode="auto">
            <a:xfrm>
              <a:off x="5735638" y="2786063"/>
              <a:ext cx="722312" cy="539750"/>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da-DK" u="sng">
                <a:solidFill>
                  <a:srgbClr val="FFFFFF"/>
                </a:solidFill>
              </a:endParaRPr>
            </a:p>
          </p:txBody>
        </p:sp>
      </p:grpSp>
      <p:grpSp>
        <p:nvGrpSpPr>
          <p:cNvPr id="16" name="Group 105"/>
          <p:cNvGrpSpPr>
            <a:grpSpLocks/>
          </p:cNvGrpSpPr>
          <p:nvPr/>
        </p:nvGrpSpPr>
        <p:grpSpPr bwMode="auto">
          <a:xfrm rot="19765573" flipH="1">
            <a:off x="2641099" y="4678999"/>
            <a:ext cx="1528762" cy="1514475"/>
            <a:chOff x="5580063" y="2757488"/>
            <a:chExt cx="1031875" cy="1022350"/>
          </a:xfrm>
        </p:grpSpPr>
        <p:sp>
          <p:nvSpPr>
            <p:cNvPr id="43" name="Ellipse 44"/>
            <p:cNvSpPr/>
            <p:nvPr/>
          </p:nvSpPr>
          <p:spPr bwMode="auto">
            <a:xfrm rot="21052097">
              <a:off x="5590124" y="2757488"/>
              <a:ext cx="1021814" cy="1022350"/>
            </a:xfrm>
            <a:prstGeom prst="ellipse">
              <a:avLst/>
            </a:prstGeom>
            <a:gradFill flip="none" rotWithShape="1">
              <a:gsLst>
                <a:gs pos="0">
                  <a:schemeClr val="bg1"/>
                </a:gs>
                <a:gs pos="100000">
                  <a:srgbClr val="98E739"/>
                </a:gs>
              </a:gsLst>
              <a:path path="shape">
                <a:fillToRect l="50000" t="50000" r="50000" b="50000"/>
              </a:path>
              <a:tileRect/>
            </a:gradFill>
            <a:ln w="9525" cap="flat" cmpd="sng" algn="ctr">
              <a:solidFill>
                <a:srgbClr val="98E739"/>
              </a:solidFill>
              <a:prstDash val="solid"/>
            </a:ln>
            <a:effectLst>
              <a:innerShdw blurRad="190500" dist="114300" dir="5640000">
                <a:srgbClr val="000000">
                  <a:alpha val="37000"/>
                </a:srgbClr>
              </a:innerShdw>
            </a:effectLst>
          </p:spPr>
          <p:txBody>
            <a:bodyPr anchor="ctr"/>
            <a:lstStyle/>
            <a:p>
              <a:pPr algn="ctr">
                <a:defRPr/>
              </a:pPr>
              <a:endParaRPr lang="da-DK" u="sng">
                <a:solidFill>
                  <a:srgbClr val="FFFFFF"/>
                </a:solidFill>
                <a:cs typeface="ＭＳ Ｐゴシック" charset="-128"/>
              </a:endParaRPr>
            </a:p>
          </p:txBody>
        </p:sp>
        <p:sp>
          <p:nvSpPr>
            <p:cNvPr id="44" name="Måne 63"/>
            <p:cNvSpPr/>
            <p:nvPr/>
          </p:nvSpPr>
          <p:spPr bwMode="auto">
            <a:xfrm rot="16552097">
              <a:off x="5850994" y="30384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u="sng">
                <a:solidFill>
                  <a:srgbClr val="FFFFFF"/>
                </a:solidFill>
                <a:cs typeface="ＭＳ Ｐゴシック" charset="-128"/>
              </a:endParaRPr>
            </a:p>
          </p:txBody>
        </p:sp>
        <p:sp>
          <p:nvSpPr>
            <p:cNvPr id="45" name="Ellipse 45"/>
            <p:cNvSpPr>
              <a:spLocks noChangeArrowheads="1"/>
            </p:cNvSpPr>
            <p:nvPr/>
          </p:nvSpPr>
          <p:spPr bwMode="auto">
            <a:xfrm>
              <a:off x="5735638" y="2786063"/>
              <a:ext cx="722312" cy="539750"/>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da-DK" u="sng">
                <a:solidFill>
                  <a:srgbClr val="FFFFFF"/>
                </a:solidFill>
              </a:endParaRPr>
            </a:p>
          </p:txBody>
        </p:sp>
      </p:grpSp>
      <p:sp>
        <p:nvSpPr>
          <p:cNvPr id="47" name="Ellipse 59"/>
          <p:cNvSpPr/>
          <p:nvPr/>
        </p:nvSpPr>
        <p:spPr bwMode="auto">
          <a:xfrm>
            <a:off x="2514600" y="6172200"/>
            <a:ext cx="2017573" cy="407865"/>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a:solidFill>
                <a:srgbClr val="FFFFFF"/>
              </a:solidFill>
              <a:cs typeface="ＭＳ Ｐゴシック" charset="-128"/>
            </a:endParaRPr>
          </a:p>
        </p:txBody>
      </p:sp>
      <p:sp>
        <p:nvSpPr>
          <p:cNvPr id="49" name="Ellipse 59"/>
          <p:cNvSpPr/>
          <p:nvPr/>
        </p:nvSpPr>
        <p:spPr bwMode="auto">
          <a:xfrm>
            <a:off x="4800600" y="6172200"/>
            <a:ext cx="2017573" cy="407865"/>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a:solidFill>
                <a:srgbClr val="FFFFFF"/>
              </a:solidFill>
              <a:cs typeface="ＭＳ Ｐゴシック" charset="-128"/>
            </a:endParaRPr>
          </a:p>
        </p:txBody>
      </p:sp>
      <p:sp>
        <p:nvSpPr>
          <p:cNvPr id="15" name="Rektangel 76"/>
          <p:cNvSpPr>
            <a:spLocks noChangeArrowheads="1"/>
          </p:cNvSpPr>
          <p:nvPr/>
        </p:nvSpPr>
        <p:spPr bwMode="auto">
          <a:xfrm>
            <a:off x="2895600" y="1456492"/>
            <a:ext cx="1447800" cy="677108"/>
          </a:xfrm>
          <a:prstGeom prst="rect">
            <a:avLst/>
          </a:prstGeom>
          <a:noFill/>
          <a:ln w="9525">
            <a:noFill/>
            <a:miter lim="800000"/>
            <a:headEnd/>
            <a:tailEnd/>
          </a:ln>
        </p:spPr>
        <p:txBody>
          <a:bodyPr wrap="square">
            <a:spAutoFit/>
          </a:bodyPr>
          <a:lstStyle/>
          <a:p>
            <a:pPr algn="ctr"/>
            <a:r>
              <a:rPr lang="en-US" sz="2000" b="1" noProof="1" smtClean="0">
                <a:solidFill>
                  <a:srgbClr val="1E1C11"/>
                </a:solidFill>
                <a:cs typeface="Arial" charset="0"/>
              </a:rPr>
              <a:t>PREPARE</a:t>
            </a:r>
            <a:endParaRPr lang="en-US" sz="2000" b="1" noProof="1">
              <a:solidFill>
                <a:srgbClr val="1E1C11"/>
              </a:solidFill>
              <a:cs typeface="Arial" charset="0"/>
            </a:endParaRPr>
          </a:p>
          <a:p>
            <a:endParaRPr lang="da-DK" dirty="0">
              <a:solidFill>
                <a:srgbClr val="1E1C11"/>
              </a:solidFill>
            </a:endParaRPr>
          </a:p>
        </p:txBody>
      </p:sp>
      <p:sp>
        <p:nvSpPr>
          <p:cNvPr id="50" name="Rektangel 76"/>
          <p:cNvSpPr>
            <a:spLocks noChangeArrowheads="1"/>
          </p:cNvSpPr>
          <p:nvPr/>
        </p:nvSpPr>
        <p:spPr bwMode="auto">
          <a:xfrm>
            <a:off x="5181600" y="1532692"/>
            <a:ext cx="1447800" cy="677108"/>
          </a:xfrm>
          <a:prstGeom prst="rect">
            <a:avLst/>
          </a:prstGeom>
          <a:noFill/>
          <a:ln w="9525">
            <a:noFill/>
            <a:miter lim="800000"/>
            <a:headEnd/>
            <a:tailEnd/>
          </a:ln>
        </p:spPr>
        <p:txBody>
          <a:bodyPr wrap="square">
            <a:spAutoFit/>
          </a:bodyPr>
          <a:lstStyle/>
          <a:p>
            <a:pPr algn="ctr"/>
            <a:r>
              <a:rPr lang="en-US" sz="2000" b="1" noProof="1" smtClean="0">
                <a:solidFill>
                  <a:srgbClr val="1E1C11"/>
                </a:solidFill>
                <a:cs typeface="Arial" charset="0"/>
              </a:rPr>
              <a:t>SELECT</a:t>
            </a:r>
            <a:endParaRPr lang="en-US" sz="2000" b="1" noProof="1">
              <a:solidFill>
                <a:srgbClr val="1E1C11"/>
              </a:solidFill>
              <a:cs typeface="Arial" charset="0"/>
            </a:endParaRPr>
          </a:p>
          <a:p>
            <a:endParaRPr lang="da-DK" dirty="0">
              <a:solidFill>
                <a:srgbClr val="1E1C11"/>
              </a:solidFill>
            </a:endParaRPr>
          </a:p>
        </p:txBody>
      </p:sp>
      <p:sp>
        <p:nvSpPr>
          <p:cNvPr id="51" name="Rektangel 76"/>
          <p:cNvSpPr>
            <a:spLocks noChangeArrowheads="1"/>
          </p:cNvSpPr>
          <p:nvPr/>
        </p:nvSpPr>
        <p:spPr bwMode="auto">
          <a:xfrm>
            <a:off x="6172200" y="3437692"/>
            <a:ext cx="1447800" cy="677108"/>
          </a:xfrm>
          <a:prstGeom prst="rect">
            <a:avLst/>
          </a:prstGeom>
          <a:noFill/>
          <a:ln w="9525">
            <a:noFill/>
            <a:miter lim="800000"/>
            <a:headEnd/>
            <a:tailEnd/>
          </a:ln>
        </p:spPr>
        <p:txBody>
          <a:bodyPr wrap="square">
            <a:spAutoFit/>
          </a:bodyPr>
          <a:lstStyle/>
          <a:p>
            <a:pPr algn="ctr"/>
            <a:r>
              <a:rPr lang="en-US" sz="2000" b="1" noProof="1" smtClean="0">
                <a:solidFill>
                  <a:srgbClr val="1E1C11"/>
                </a:solidFill>
                <a:cs typeface="Arial" charset="0"/>
              </a:rPr>
              <a:t>NEGOTIATE</a:t>
            </a:r>
            <a:endParaRPr lang="en-US" sz="2000" b="1" noProof="1">
              <a:solidFill>
                <a:srgbClr val="1E1C11"/>
              </a:solidFill>
              <a:cs typeface="Arial" charset="0"/>
            </a:endParaRPr>
          </a:p>
          <a:p>
            <a:endParaRPr lang="da-DK" dirty="0">
              <a:solidFill>
                <a:srgbClr val="1E1C11"/>
              </a:solidFill>
            </a:endParaRPr>
          </a:p>
        </p:txBody>
      </p:sp>
      <p:sp>
        <p:nvSpPr>
          <p:cNvPr id="52" name="Rektangel 76"/>
          <p:cNvSpPr>
            <a:spLocks noChangeArrowheads="1"/>
          </p:cNvSpPr>
          <p:nvPr/>
        </p:nvSpPr>
        <p:spPr bwMode="auto">
          <a:xfrm>
            <a:off x="5105400" y="5266492"/>
            <a:ext cx="1447800" cy="677108"/>
          </a:xfrm>
          <a:prstGeom prst="rect">
            <a:avLst/>
          </a:prstGeom>
          <a:noFill/>
          <a:ln w="9525">
            <a:noFill/>
            <a:miter lim="800000"/>
            <a:headEnd/>
            <a:tailEnd/>
          </a:ln>
        </p:spPr>
        <p:txBody>
          <a:bodyPr wrap="square">
            <a:spAutoFit/>
          </a:bodyPr>
          <a:lstStyle/>
          <a:p>
            <a:pPr algn="ctr"/>
            <a:r>
              <a:rPr lang="en-US" sz="2000" b="1" noProof="1" smtClean="0">
                <a:solidFill>
                  <a:srgbClr val="1E1C11"/>
                </a:solidFill>
                <a:cs typeface="Arial" charset="0"/>
              </a:rPr>
              <a:t>MANAGE</a:t>
            </a:r>
            <a:endParaRPr lang="en-US" sz="2000" b="1" noProof="1">
              <a:solidFill>
                <a:srgbClr val="1E1C11"/>
              </a:solidFill>
              <a:cs typeface="Arial" charset="0"/>
            </a:endParaRPr>
          </a:p>
          <a:p>
            <a:endParaRPr lang="da-DK" dirty="0">
              <a:solidFill>
                <a:srgbClr val="1E1C11"/>
              </a:solidFill>
            </a:endParaRPr>
          </a:p>
        </p:txBody>
      </p:sp>
      <p:sp>
        <p:nvSpPr>
          <p:cNvPr id="53" name="Rektangel 76"/>
          <p:cNvSpPr>
            <a:spLocks noChangeArrowheads="1"/>
          </p:cNvSpPr>
          <p:nvPr/>
        </p:nvSpPr>
        <p:spPr bwMode="auto">
          <a:xfrm>
            <a:off x="2667000" y="5266492"/>
            <a:ext cx="1447800" cy="677108"/>
          </a:xfrm>
          <a:prstGeom prst="rect">
            <a:avLst/>
          </a:prstGeom>
          <a:noFill/>
          <a:ln w="9525">
            <a:noFill/>
            <a:miter lim="800000"/>
            <a:headEnd/>
            <a:tailEnd/>
          </a:ln>
        </p:spPr>
        <p:txBody>
          <a:bodyPr wrap="square">
            <a:spAutoFit/>
          </a:bodyPr>
          <a:lstStyle/>
          <a:p>
            <a:pPr algn="ctr"/>
            <a:r>
              <a:rPr lang="en-US" sz="2000" b="1" noProof="1" smtClean="0">
                <a:solidFill>
                  <a:srgbClr val="1E1C11"/>
                </a:solidFill>
                <a:cs typeface="Arial" charset="0"/>
              </a:rPr>
              <a:t>MEASURE</a:t>
            </a:r>
            <a:endParaRPr lang="en-US" sz="2000" b="1" noProof="1">
              <a:solidFill>
                <a:srgbClr val="1E1C11"/>
              </a:solidFill>
              <a:cs typeface="Arial" charset="0"/>
            </a:endParaRPr>
          </a:p>
          <a:p>
            <a:endParaRPr lang="da-DK" dirty="0">
              <a:solidFill>
                <a:srgbClr val="1E1C11"/>
              </a:solidFill>
            </a:endParaRPr>
          </a:p>
        </p:txBody>
      </p:sp>
      <p:sp>
        <p:nvSpPr>
          <p:cNvPr id="54" name="Rektangel 76"/>
          <p:cNvSpPr>
            <a:spLocks noChangeArrowheads="1"/>
          </p:cNvSpPr>
          <p:nvPr/>
        </p:nvSpPr>
        <p:spPr bwMode="auto">
          <a:xfrm>
            <a:off x="1676400" y="2971801"/>
            <a:ext cx="1447800" cy="1292662"/>
          </a:xfrm>
          <a:prstGeom prst="rect">
            <a:avLst/>
          </a:prstGeom>
          <a:noFill/>
          <a:ln w="9525">
            <a:noFill/>
            <a:miter lim="800000"/>
            <a:headEnd/>
            <a:tailEnd/>
          </a:ln>
        </p:spPr>
        <p:txBody>
          <a:bodyPr wrap="square">
            <a:spAutoFit/>
          </a:bodyPr>
          <a:lstStyle/>
          <a:p>
            <a:pPr algn="ctr"/>
            <a:r>
              <a:rPr lang="en-US" sz="2000" b="1" noProof="1" smtClean="0">
                <a:solidFill>
                  <a:srgbClr val="1E1C11"/>
                </a:solidFill>
                <a:cs typeface="Arial" charset="0"/>
              </a:rPr>
              <a:t>CONCLUDE OR </a:t>
            </a:r>
          </a:p>
          <a:p>
            <a:pPr algn="ctr"/>
            <a:r>
              <a:rPr lang="en-US" sz="2000" b="1" noProof="1" smtClean="0">
                <a:solidFill>
                  <a:srgbClr val="1E1C11"/>
                </a:solidFill>
                <a:cs typeface="Arial" charset="0"/>
              </a:rPr>
              <a:t>ADAPT</a:t>
            </a:r>
            <a:endParaRPr lang="en-US" sz="2000" b="1" noProof="1">
              <a:solidFill>
                <a:srgbClr val="1E1C11"/>
              </a:solidFill>
              <a:cs typeface="Arial" charset="0"/>
            </a:endParaRPr>
          </a:p>
          <a:p>
            <a:endParaRPr lang="da-DK" dirty="0">
              <a:solidFill>
                <a:srgbClr val="1E1C11"/>
              </a:solidFill>
            </a:endParaRPr>
          </a:p>
        </p:txBody>
      </p:sp>
      <p:sp>
        <p:nvSpPr>
          <p:cNvPr id="55" name="Right Arrow 54"/>
          <p:cNvSpPr>
            <a:spLocks noChangeArrowheads="1"/>
          </p:cNvSpPr>
          <p:nvPr/>
        </p:nvSpPr>
        <p:spPr bwMode="auto">
          <a:xfrm rot="3469493">
            <a:off x="6268264" y="2450328"/>
            <a:ext cx="480040" cy="492118"/>
          </a:xfrm>
          <a:prstGeom prst="rightArrow">
            <a:avLst>
              <a:gd name="adj1" fmla="val 50000"/>
              <a:gd name="adj2" fmla="val 49998"/>
            </a:avLst>
          </a:prstGeom>
          <a:gradFill rotWithShape="1">
            <a:gsLst>
              <a:gs pos="0">
                <a:srgbClr val="7F7F7F"/>
              </a:gs>
              <a:gs pos="100000">
                <a:srgbClr val="262626"/>
              </a:gs>
            </a:gsLst>
            <a:lin ang="5400000"/>
          </a:gradFill>
          <a:ln w="9525">
            <a:noFill/>
            <a:miter lim="800000"/>
            <a:headEnd/>
            <a:tailEnd/>
          </a:ln>
          <a:effectLst>
            <a:outerShdw dist="23000" dir="5400000" rotWithShape="0">
              <a:srgbClr val="808080">
                <a:alpha val="34998"/>
              </a:srgbClr>
            </a:outerShdw>
          </a:effectLst>
        </p:spPr>
        <p:txBody>
          <a:bodyPr anchor="ctr"/>
          <a:lstStyle/>
          <a:p>
            <a:pPr algn="ctr">
              <a:defRPr/>
            </a:pPr>
            <a:endParaRPr lang="en-US" dirty="0">
              <a:solidFill>
                <a:srgbClr val="FFFFFF"/>
              </a:solidFill>
              <a:cs typeface="ＭＳ Ｐゴシック" charset="-128"/>
            </a:endParaRPr>
          </a:p>
        </p:txBody>
      </p:sp>
      <p:sp>
        <p:nvSpPr>
          <p:cNvPr id="61" name="Right Arrow 60"/>
          <p:cNvSpPr>
            <a:spLocks noChangeArrowheads="1"/>
          </p:cNvSpPr>
          <p:nvPr/>
        </p:nvSpPr>
        <p:spPr bwMode="auto">
          <a:xfrm rot="8160609">
            <a:off x="6350598" y="4439409"/>
            <a:ext cx="480040" cy="492118"/>
          </a:xfrm>
          <a:prstGeom prst="rightArrow">
            <a:avLst>
              <a:gd name="adj1" fmla="val 50000"/>
              <a:gd name="adj2" fmla="val 49998"/>
            </a:avLst>
          </a:prstGeom>
          <a:gradFill rotWithShape="1">
            <a:gsLst>
              <a:gs pos="0">
                <a:srgbClr val="7F7F7F"/>
              </a:gs>
              <a:gs pos="100000">
                <a:srgbClr val="262626"/>
              </a:gs>
            </a:gsLst>
            <a:lin ang="5400000"/>
          </a:gradFill>
          <a:ln w="9525">
            <a:noFill/>
            <a:miter lim="800000"/>
            <a:headEnd/>
            <a:tailEnd/>
          </a:ln>
          <a:effectLst>
            <a:outerShdw dist="23000" dir="5400000" rotWithShape="0">
              <a:srgbClr val="808080">
                <a:alpha val="34998"/>
              </a:srgbClr>
            </a:outerShdw>
          </a:effectLst>
        </p:spPr>
        <p:txBody>
          <a:bodyPr anchor="ctr"/>
          <a:lstStyle/>
          <a:p>
            <a:pPr algn="ctr">
              <a:defRPr/>
            </a:pPr>
            <a:endParaRPr lang="en-US">
              <a:solidFill>
                <a:srgbClr val="FFFFFF"/>
              </a:solidFill>
              <a:cs typeface="ＭＳ Ｐゴシック" charset="-128"/>
            </a:endParaRPr>
          </a:p>
        </p:txBody>
      </p:sp>
      <p:sp>
        <p:nvSpPr>
          <p:cNvPr id="62" name="Right Arrow 61"/>
          <p:cNvSpPr>
            <a:spLocks noChangeArrowheads="1"/>
          </p:cNvSpPr>
          <p:nvPr/>
        </p:nvSpPr>
        <p:spPr bwMode="auto">
          <a:xfrm rot="10800000">
            <a:off x="4343401" y="5269727"/>
            <a:ext cx="480040" cy="492118"/>
          </a:xfrm>
          <a:prstGeom prst="rightArrow">
            <a:avLst>
              <a:gd name="adj1" fmla="val 50000"/>
              <a:gd name="adj2" fmla="val 49998"/>
            </a:avLst>
          </a:prstGeom>
          <a:gradFill rotWithShape="1">
            <a:gsLst>
              <a:gs pos="0">
                <a:srgbClr val="7F7F7F"/>
              </a:gs>
              <a:gs pos="100000">
                <a:srgbClr val="262626"/>
              </a:gs>
            </a:gsLst>
            <a:lin ang="5400000"/>
          </a:gradFill>
          <a:ln w="9525">
            <a:noFill/>
            <a:miter lim="800000"/>
            <a:headEnd/>
            <a:tailEnd/>
          </a:ln>
          <a:effectLst>
            <a:outerShdw dist="23000" dir="5400000" rotWithShape="0">
              <a:srgbClr val="808080">
                <a:alpha val="34998"/>
              </a:srgbClr>
            </a:outerShdw>
          </a:effectLst>
        </p:spPr>
        <p:txBody>
          <a:bodyPr anchor="ctr"/>
          <a:lstStyle/>
          <a:p>
            <a:pPr algn="ctr">
              <a:defRPr/>
            </a:pPr>
            <a:endParaRPr lang="en-US">
              <a:solidFill>
                <a:srgbClr val="FFFFFF"/>
              </a:solidFill>
              <a:cs typeface="ＭＳ Ｐゴシック" charset="-128"/>
            </a:endParaRPr>
          </a:p>
        </p:txBody>
      </p:sp>
      <p:sp>
        <p:nvSpPr>
          <p:cNvPr id="63" name="Right Arrow 62"/>
          <p:cNvSpPr>
            <a:spLocks noChangeArrowheads="1"/>
          </p:cNvSpPr>
          <p:nvPr/>
        </p:nvSpPr>
        <p:spPr bwMode="auto">
          <a:xfrm rot="14271122">
            <a:off x="2610662" y="4157171"/>
            <a:ext cx="480040" cy="492118"/>
          </a:xfrm>
          <a:prstGeom prst="rightArrow">
            <a:avLst>
              <a:gd name="adj1" fmla="val 50000"/>
              <a:gd name="adj2" fmla="val 49998"/>
            </a:avLst>
          </a:prstGeom>
          <a:gradFill rotWithShape="1">
            <a:gsLst>
              <a:gs pos="0">
                <a:srgbClr val="7F7F7F"/>
              </a:gs>
              <a:gs pos="100000">
                <a:srgbClr val="262626"/>
              </a:gs>
            </a:gsLst>
            <a:lin ang="5400000"/>
          </a:gradFill>
          <a:ln w="9525">
            <a:noFill/>
            <a:miter lim="800000"/>
            <a:headEnd/>
            <a:tailEnd/>
          </a:ln>
          <a:effectLst>
            <a:outerShdw dist="23000" dir="5400000" rotWithShape="0">
              <a:srgbClr val="808080">
                <a:alpha val="34998"/>
              </a:srgbClr>
            </a:outerShdw>
          </a:effectLst>
        </p:spPr>
        <p:txBody>
          <a:bodyPr anchor="ctr"/>
          <a:lstStyle/>
          <a:p>
            <a:pPr algn="ctr">
              <a:defRPr/>
            </a:pPr>
            <a:endParaRPr lang="en-US">
              <a:solidFill>
                <a:srgbClr val="FFFFFF"/>
              </a:solidFill>
              <a:cs typeface="ＭＳ Ｐゴシック" charset="-128"/>
            </a:endParaRPr>
          </a:p>
        </p:txBody>
      </p:sp>
      <p:sp>
        <p:nvSpPr>
          <p:cNvPr id="64" name="Right Arrow 63"/>
          <p:cNvSpPr>
            <a:spLocks noChangeArrowheads="1"/>
          </p:cNvSpPr>
          <p:nvPr/>
        </p:nvSpPr>
        <p:spPr bwMode="auto">
          <a:xfrm rot="18306694">
            <a:off x="2743200" y="2301612"/>
            <a:ext cx="480040" cy="492118"/>
          </a:xfrm>
          <a:prstGeom prst="rightArrow">
            <a:avLst>
              <a:gd name="adj1" fmla="val 50000"/>
              <a:gd name="adj2" fmla="val 49998"/>
            </a:avLst>
          </a:prstGeom>
          <a:gradFill rotWithShape="1">
            <a:gsLst>
              <a:gs pos="0">
                <a:srgbClr val="7F7F7F"/>
              </a:gs>
              <a:gs pos="100000">
                <a:srgbClr val="262626"/>
              </a:gs>
            </a:gsLst>
            <a:lin ang="5400000"/>
          </a:gradFill>
          <a:ln w="9525">
            <a:noFill/>
            <a:miter lim="800000"/>
            <a:headEnd/>
            <a:tailEnd/>
          </a:ln>
          <a:effectLst>
            <a:outerShdw dist="23000" dir="5400000" rotWithShape="0">
              <a:srgbClr val="808080">
                <a:alpha val="34998"/>
              </a:srgbClr>
            </a:outerShdw>
          </a:effectLst>
        </p:spPr>
        <p:txBody>
          <a:bodyPr anchor="ctr"/>
          <a:lstStyle/>
          <a:p>
            <a:pPr algn="ctr">
              <a:defRPr/>
            </a:pPr>
            <a:endParaRPr lang="en-US">
              <a:solidFill>
                <a:srgbClr val="FFFFFF"/>
              </a:solidFill>
              <a:cs typeface="ＭＳ Ｐゴシック" charset="-128"/>
            </a:endParaRPr>
          </a:p>
        </p:txBody>
      </p:sp>
      <p:sp>
        <p:nvSpPr>
          <p:cNvPr id="66" name="Right Arrow 65"/>
          <p:cNvSpPr>
            <a:spLocks noChangeArrowheads="1"/>
          </p:cNvSpPr>
          <p:nvPr/>
        </p:nvSpPr>
        <p:spPr bwMode="auto">
          <a:xfrm>
            <a:off x="4549160" y="1447800"/>
            <a:ext cx="480040" cy="492118"/>
          </a:xfrm>
          <a:prstGeom prst="rightArrow">
            <a:avLst>
              <a:gd name="adj1" fmla="val 50000"/>
              <a:gd name="adj2" fmla="val 49998"/>
            </a:avLst>
          </a:prstGeom>
          <a:gradFill rotWithShape="1">
            <a:gsLst>
              <a:gs pos="0">
                <a:srgbClr val="7F7F7F"/>
              </a:gs>
              <a:gs pos="100000">
                <a:srgbClr val="262626"/>
              </a:gs>
            </a:gsLst>
            <a:lin ang="5400000"/>
          </a:gradFill>
          <a:ln w="9525">
            <a:noFill/>
            <a:miter lim="800000"/>
            <a:headEnd/>
            <a:tailEnd/>
          </a:ln>
          <a:effectLst>
            <a:outerShdw dist="23000" dir="5400000" rotWithShape="0">
              <a:srgbClr val="808080">
                <a:alpha val="34998"/>
              </a:srgbClr>
            </a:outerShdw>
          </a:effectLst>
        </p:spPr>
        <p:txBody>
          <a:bodyPr anchor="ctr"/>
          <a:lstStyle/>
          <a:p>
            <a:pPr algn="ctr">
              <a:defRPr/>
            </a:pPr>
            <a:endParaRPr lang="en-US">
              <a:solidFill>
                <a:srgbClr val="FFFFFF"/>
              </a:solidFill>
              <a:cs typeface="ＭＳ Ｐゴシック" charset="-128"/>
            </a:endParaRPr>
          </a:p>
        </p:txBody>
      </p:sp>
      <p:sp>
        <p:nvSpPr>
          <p:cNvPr id="69" name="Right Arrow 68"/>
          <p:cNvSpPr>
            <a:spLocks noChangeArrowheads="1"/>
          </p:cNvSpPr>
          <p:nvPr/>
        </p:nvSpPr>
        <p:spPr bwMode="auto">
          <a:xfrm>
            <a:off x="5791200" y="3505200"/>
            <a:ext cx="304800" cy="228600"/>
          </a:xfrm>
          <a:prstGeom prst="rightArrow">
            <a:avLst>
              <a:gd name="adj1" fmla="val 50000"/>
              <a:gd name="adj2" fmla="val 49998"/>
            </a:avLst>
          </a:prstGeom>
          <a:gradFill rotWithShape="1">
            <a:gsLst>
              <a:gs pos="0">
                <a:schemeClr val="bg1">
                  <a:lumMod val="65000"/>
                </a:schemeClr>
              </a:gs>
              <a:gs pos="100000">
                <a:srgbClr val="262626"/>
              </a:gs>
            </a:gsLst>
            <a:lin ang="5400000"/>
          </a:gradFill>
          <a:ln w="9525">
            <a:noFill/>
            <a:miter lim="800000"/>
            <a:headEnd/>
            <a:tailEnd/>
          </a:ln>
          <a:effectLst>
            <a:outerShdw dist="23000" dir="5400000" rotWithShape="0">
              <a:srgbClr val="808080">
                <a:alpha val="34998"/>
              </a:srgbClr>
            </a:outerShdw>
          </a:effectLst>
        </p:spPr>
        <p:txBody>
          <a:bodyPr anchor="ctr"/>
          <a:lstStyle/>
          <a:p>
            <a:pPr algn="ctr">
              <a:defRPr/>
            </a:pPr>
            <a:endParaRPr lang="en-US">
              <a:solidFill>
                <a:srgbClr val="FFFFFF"/>
              </a:solidFill>
              <a:cs typeface="ＭＳ Ｐゴシック" charset="-128"/>
            </a:endParaRPr>
          </a:p>
        </p:txBody>
      </p:sp>
      <p:sp>
        <p:nvSpPr>
          <p:cNvPr id="70" name="Right Arrow 69"/>
          <p:cNvSpPr>
            <a:spLocks noChangeArrowheads="1"/>
          </p:cNvSpPr>
          <p:nvPr/>
        </p:nvSpPr>
        <p:spPr bwMode="auto">
          <a:xfrm>
            <a:off x="3216166" y="3429000"/>
            <a:ext cx="304800" cy="228600"/>
          </a:xfrm>
          <a:prstGeom prst="rightArrow">
            <a:avLst>
              <a:gd name="adj1" fmla="val 50000"/>
              <a:gd name="adj2" fmla="val 49998"/>
            </a:avLst>
          </a:prstGeom>
          <a:gradFill rotWithShape="1">
            <a:gsLst>
              <a:gs pos="0">
                <a:schemeClr val="bg1">
                  <a:lumMod val="65000"/>
                </a:schemeClr>
              </a:gs>
              <a:gs pos="100000">
                <a:srgbClr val="262626"/>
              </a:gs>
            </a:gsLst>
            <a:lin ang="5400000"/>
          </a:gradFill>
          <a:ln w="9525">
            <a:noFill/>
            <a:miter lim="800000"/>
            <a:headEnd/>
            <a:tailEnd/>
          </a:ln>
          <a:effectLst>
            <a:outerShdw dist="23000" dir="5400000" rotWithShape="0">
              <a:srgbClr val="808080">
                <a:alpha val="34998"/>
              </a:srgbClr>
            </a:outerShdw>
          </a:effectLst>
        </p:spPr>
        <p:txBody>
          <a:bodyPr anchor="ctr"/>
          <a:lstStyle/>
          <a:p>
            <a:pPr algn="ctr">
              <a:defRPr/>
            </a:pPr>
            <a:endParaRPr lang="en-US">
              <a:solidFill>
                <a:srgbClr val="FFFFFF"/>
              </a:solidFill>
              <a:cs typeface="ＭＳ Ｐゴシック" charset="-128"/>
            </a:endParaRPr>
          </a:p>
        </p:txBody>
      </p:sp>
      <p:sp>
        <p:nvSpPr>
          <p:cNvPr id="17" name="TextBox 16"/>
          <p:cNvSpPr txBox="1"/>
          <p:nvPr/>
        </p:nvSpPr>
        <p:spPr>
          <a:xfrm>
            <a:off x="2080066" y="139277"/>
            <a:ext cx="6248400" cy="461665"/>
          </a:xfrm>
          <a:prstGeom prst="rect">
            <a:avLst/>
          </a:prstGeom>
          <a:noFill/>
        </p:spPr>
        <p:txBody>
          <a:bodyPr wrap="square" rtlCol="0">
            <a:spAutoFit/>
          </a:bodyPr>
          <a:lstStyle/>
          <a:p>
            <a:r>
              <a:rPr lang="en-US" sz="2400" b="1" dirty="0" smtClean="0">
                <a:solidFill>
                  <a:schemeClr val="bg1"/>
                </a:solidFill>
              </a:rPr>
              <a:t>A Strategic Approach to Partnership</a:t>
            </a:r>
            <a:endParaRPr lang="en-US" sz="2400" b="1" dirty="0">
              <a:solidFill>
                <a:schemeClr val="bg1"/>
              </a:solidFill>
            </a:endParaRPr>
          </a:p>
        </p:txBody>
      </p:sp>
    </p:spTree>
    <p:extLst>
      <p:ext uri="{BB962C8B-B14F-4D97-AF65-F5344CB8AC3E}">
        <p14:creationId xmlns:p14="http://schemas.microsoft.com/office/powerpoint/2010/main" val="713245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dirty="0"/>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628"/>
            <a:ext cx="10287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 1"/>
          <p:cNvSpPr txBox="1">
            <a:spLocks/>
          </p:cNvSpPr>
          <p:nvPr/>
        </p:nvSpPr>
        <p:spPr>
          <a:xfrm>
            <a:off x="362607" y="152400"/>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chemeClr val="tx1">
                    <a:lumMod val="75000"/>
                    <a:lumOff val="25000"/>
                  </a:schemeClr>
                </a:solidFill>
              </a:rPr>
              <a:t>Partnering works best when groups:</a:t>
            </a:r>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14" name="Rectangle 13"/>
          <p:cNvSpPr/>
          <p:nvPr/>
        </p:nvSpPr>
        <p:spPr>
          <a:xfrm>
            <a:off x="-5258" y="677916"/>
            <a:ext cx="5181600" cy="2954655"/>
          </a:xfrm>
          <a:prstGeom prst="rect">
            <a:avLst/>
          </a:prstGeom>
        </p:spPr>
        <p:txBody>
          <a:bodyPr wrap="square">
            <a:spAutoFit/>
          </a:bodyPr>
          <a:lstStyle/>
          <a:p>
            <a:r>
              <a:rPr lang="en-US" sz="2200" dirty="0" smtClean="0">
                <a:solidFill>
                  <a:schemeClr val="tx1">
                    <a:lumMod val="75000"/>
                    <a:lumOff val="25000"/>
                  </a:schemeClr>
                </a:solidFill>
              </a:rPr>
              <a:t>•</a:t>
            </a:r>
            <a:r>
              <a:rPr lang="en-US" sz="2200" dirty="0">
                <a:solidFill>
                  <a:schemeClr val="tx1">
                    <a:lumMod val="75000"/>
                    <a:lumOff val="25000"/>
                  </a:schemeClr>
                </a:solidFill>
              </a:rPr>
              <a:t>Take time to build </a:t>
            </a:r>
            <a:r>
              <a:rPr lang="en-US" sz="2200" b="1" dirty="0">
                <a:solidFill>
                  <a:schemeClr val="tx1">
                    <a:lumMod val="75000"/>
                    <a:lumOff val="25000"/>
                  </a:schemeClr>
                </a:solidFill>
              </a:rPr>
              <a:t>strong working </a:t>
            </a:r>
            <a:r>
              <a:rPr lang="en-US" sz="2200" b="1" dirty="0" smtClean="0">
                <a:solidFill>
                  <a:schemeClr val="tx1">
                    <a:lumMod val="75000"/>
                    <a:lumOff val="25000"/>
                  </a:schemeClr>
                </a:solidFill>
              </a:rPr>
              <a:t>relationships</a:t>
            </a:r>
          </a:p>
          <a:p>
            <a:endParaRPr lang="en-US" sz="800" dirty="0">
              <a:solidFill>
                <a:schemeClr val="tx1">
                  <a:lumMod val="75000"/>
                  <a:lumOff val="25000"/>
                </a:schemeClr>
              </a:solidFill>
            </a:endParaRPr>
          </a:p>
          <a:p>
            <a:r>
              <a:rPr lang="en-US" sz="2200" dirty="0">
                <a:solidFill>
                  <a:schemeClr val="tx1">
                    <a:lumMod val="75000"/>
                    <a:lumOff val="25000"/>
                  </a:schemeClr>
                </a:solidFill>
              </a:rPr>
              <a:t>•Develop </a:t>
            </a:r>
            <a:r>
              <a:rPr lang="en-US" sz="2200" b="1" dirty="0">
                <a:solidFill>
                  <a:schemeClr val="tx1">
                    <a:lumMod val="75000"/>
                    <a:lumOff val="25000"/>
                  </a:schemeClr>
                </a:solidFill>
              </a:rPr>
              <a:t>genuine </a:t>
            </a:r>
            <a:r>
              <a:rPr lang="en-US" sz="2200" b="1" dirty="0" smtClean="0">
                <a:solidFill>
                  <a:schemeClr val="tx1">
                    <a:lumMod val="75000"/>
                    <a:lumOff val="25000"/>
                  </a:schemeClr>
                </a:solidFill>
              </a:rPr>
              <a:t>concern </a:t>
            </a:r>
            <a:r>
              <a:rPr lang="en-US" sz="2200" dirty="0" smtClean="0">
                <a:solidFill>
                  <a:schemeClr val="tx1">
                    <a:lumMod val="75000"/>
                    <a:lumOff val="25000"/>
                  </a:schemeClr>
                </a:solidFill>
              </a:rPr>
              <a:t>for </a:t>
            </a:r>
            <a:r>
              <a:rPr lang="en-US" sz="2200" dirty="0">
                <a:solidFill>
                  <a:schemeClr val="tx1">
                    <a:lumMod val="75000"/>
                    <a:lumOff val="25000"/>
                  </a:schemeClr>
                </a:solidFill>
              </a:rPr>
              <a:t>each other’s underlying interests</a:t>
            </a:r>
          </a:p>
          <a:p>
            <a:endParaRPr lang="en-US" sz="800" dirty="0" smtClean="0">
              <a:solidFill>
                <a:schemeClr val="tx1">
                  <a:lumMod val="75000"/>
                  <a:lumOff val="25000"/>
                </a:schemeClr>
              </a:solidFill>
            </a:endParaRPr>
          </a:p>
          <a:p>
            <a:r>
              <a:rPr lang="en-US" sz="2200" dirty="0" smtClean="0">
                <a:solidFill>
                  <a:schemeClr val="tx1">
                    <a:lumMod val="75000"/>
                    <a:lumOff val="25000"/>
                  </a:schemeClr>
                </a:solidFill>
              </a:rPr>
              <a:t>•</a:t>
            </a:r>
            <a:r>
              <a:rPr lang="en-US" sz="2200" dirty="0">
                <a:solidFill>
                  <a:schemeClr val="tx1">
                    <a:lumMod val="75000"/>
                    <a:lumOff val="25000"/>
                  </a:schemeClr>
                </a:solidFill>
              </a:rPr>
              <a:t>Do more </a:t>
            </a:r>
            <a:r>
              <a:rPr lang="en-US" sz="2200" b="1" dirty="0" smtClean="0">
                <a:solidFill>
                  <a:schemeClr val="tx1">
                    <a:lumMod val="75000"/>
                    <a:lumOff val="25000"/>
                  </a:schemeClr>
                </a:solidFill>
              </a:rPr>
              <a:t>listening </a:t>
            </a:r>
            <a:r>
              <a:rPr lang="en-US" sz="2200" dirty="0" smtClean="0">
                <a:solidFill>
                  <a:schemeClr val="tx1">
                    <a:lumMod val="75000"/>
                    <a:lumOff val="25000"/>
                  </a:schemeClr>
                </a:solidFill>
              </a:rPr>
              <a:t>than </a:t>
            </a:r>
            <a:r>
              <a:rPr lang="en-US" sz="2200" dirty="0">
                <a:solidFill>
                  <a:schemeClr val="tx1">
                    <a:lumMod val="75000"/>
                    <a:lumOff val="25000"/>
                  </a:schemeClr>
                </a:solidFill>
              </a:rPr>
              <a:t>talking</a:t>
            </a:r>
          </a:p>
          <a:p>
            <a:endParaRPr lang="en-US" sz="800" dirty="0" smtClean="0">
              <a:solidFill>
                <a:schemeClr val="tx1">
                  <a:lumMod val="75000"/>
                  <a:lumOff val="25000"/>
                </a:schemeClr>
              </a:solidFill>
            </a:endParaRPr>
          </a:p>
          <a:p>
            <a:r>
              <a:rPr lang="en-US" sz="2200" dirty="0" smtClean="0">
                <a:solidFill>
                  <a:schemeClr val="tx1">
                    <a:lumMod val="75000"/>
                    <a:lumOff val="25000"/>
                  </a:schemeClr>
                </a:solidFill>
              </a:rPr>
              <a:t>•Develop good </a:t>
            </a:r>
            <a:r>
              <a:rPr lang="en-US" sz="2200" b="1" dirty="0" smtClean="0">
                <a:solidFill>
                  <a:schemeClr val="tx1">
                    <a:lumMod val="75000"/>
                    <a:lumOff val="25000"/>
                  </a:schemeClr>
                </a:solidFill>
              </a:rPr>
              <a:t>communication skills </a:t>
            </a:r>
            <a:r>
              <a:rPr lang="en-US" sz="2200" dirty="0" smtClean="0">
                <a:solidFill>
                  <a:schemeClr val="tx1">
                    <a:lumMod val="75000"/>
                    <a:lumOff val="25000"/>
                  </a:schemeClr>
                </a:solidFill>
              </a:rPr>
              <a:t>at all levels</a:t>
            </a:r>
          </a:p>
          <a:p>
            <a:endParaRPr lang="en-US" sz="800" dirty="0" smtClean="0">
              <a:solidFill>
                <a:schemeClr val="tx1">
                  <a:lumMod val="75000"/>
                  <a:lumOff val="25000"/>
                </a:schemeClr>
              </a:solidFill>
            </a:endParaRPr>
          </a:p>
        </p:txBody>
      </p:sp>
      <p:sp>
        <p:nvSpPr>
          <p:cNvPr id="6" name="TextBox 5"/>
          <p:cNvSpPr txBox="1"/>
          <p:nvPr/>
        </p:nvSpPr>
        <p:spPr>
          <a:xfrm>
            <a:off x="5010806" y="835572"/>
            <a:ext cx="4209394" cy="2369880"/>
          </a:xfrm>
          <a:prstGeom prst="rect">
            <a:avLst/>
          </a:prstGeom>
          <a:noFill/>
        </p:spPr>
        <p:txBody>
          <a:bodyPr wrap="square" rtlCol="0">
            <a:spAutoFit/>
          </a:bodyPr>
          <a:lstStyle/>
          <a:p>
            <a:r>
              <a:rPr lang="en-US" dirty="0" smtClean="0">
                <a:solidFill>
                  <a:schemeClr val="tx1">
                    <a:lumMod val="75000"/>
                    <a:lumOff val="25000"/>
                  </a:schemeClr>
                </a:solidFill>
              </a:rPr>
              <a:t>•</a:t>
            </a:r>
            <a:r>
              <a:rPr lang="en-US" sz="2200" b="1" dirty="0" smtClean="0">
                <a:solidFill>
                  <a:schemeClr val="tx1">
                    <a:lumMod val="75000"/>
                    <a:lumOff val="25000"/>
                  </a:schemeClr>
                </a:solidFill>
              </a:rPr>
              <a:t>Deal </a:t>
            </a:r>
            <a:r>
              <a:rPr lang="en-US" sz="2200" b="1" dirty="0">
                <a:solidFill>
                  <a:schemeClr val="tx1">
                    <a:lumMod val="75000"/>
                    <a:lumOff val="25000"/>
                  </a:schemeClr>
                </a:solidFill>
              </a:rPr>
              <a:t>with difficulties </a:t>
            </a:r>
            <a:r>
              <a:rPr lang="en-US" sz="2200" dirty="0">
                <a:solidFill>
                  <a:schemeClr val="tx1">
                    <a:lumMod val="75000"/>
                    <a:lumOff val="25000"/>
                  </a:schemeClr>
                </a:solidFill>
              </a:rPr>
              <a:t>rather than ignoring them</a:t>
            </a:r>
          </a:p>
          <a:p>
            <a:endParaRPr lang="en-US" sz="800" dirty="0">
              <a:solidFill>
                <a:schemeClr val="tx1">
                  <a:lumMod val="75000"/>
                  <a:lumOff val="25000"/>
                </a:schemeClr>
              </a:solidFill>
            </a:endParaRPr>
          </a:p>
          <a:p>
            <a:r>
              <a:rPr lang="en-US" sz="2200" dirty="0">
                <a:solidFill>
                  <a:schemeClr val="tx1">
                    <a:lumMod val="75000"/>
                    <a:lumOff val="25000"/>
                  </a:schemeClr>
                </a:solidFill>
              </a:rPr>
              <a:t>•Balance a </a:t>
            </a:r>
            <a:r>
              <a:rPr lang="en-US" sz="2200" b="1" dirty="0">
                <a:solidFill>
                  <a:schemeClr val="tx1">
                    <a:lumMod val="75000"/>
                    <a:lumOff val="25000"/>
                  </a:schemeClr>
                </a:solidFill>
              </a:rPr>
              <a:t>flexible with a rigorous </a:t>
            </a:r>
            <a:r>
              <a:rPr lang="en-US" sz="2200" dirty="0">
                <a:solidFill>
                  <a:schemeClr val="tx1">
                    <a:lumMod val="75000"/>
                    <a:lumOff val="25000"/>
                  </a:schemeClr>
                </a:solidFill>
              </a:rPr>
              <a:t>approach</a:t>
            </a:r>
          </a:p>
          <a:p>
            <a:endParaRPr lang="en-US" sz="800" dirty="0">
              <a:solidFill>
                <a:schemeClr val="tx1">
                  <a:lumMod val="75000"/>
                  <a:lumOff val="25000"/>
                </a:schemeClr>
              </a:solidFill>
            </a:endParaRPr>
          </a:p>
          <a:p>
            <a:r>
              <a:rPr lang="en-US" sz="2200" dirty="0">
                <a:solidFill>
                  <a:schemeClr val="tx1">
                    <a:lumMod val="75000"/>
                    <a:lumOff val="25000"/>
                  </a:schemeClr>
                </a:solidFill>
              </a:rPr>
              <a:t>•Focus on practical and sustainable </a:t>
            </a:r>
            <a:r>
              <a:rPr lang="en-US" sz="2200" b="1" dirty="0">
                <a:solidFill>
                  <a:schemeClr val="tx1">
                    <a:lumMod val="75000"/>
                    <a:lumOff val="25000"/>
                  </a:schemeClr>
                </a:solidFill>
              </a:rPr>
              <a:t>results</a:t>
            </a:r>
            <a:endParaRPr lang="en-US" sz="2200" dirty="0">
              <a:solidFill>
                <a:schemeClr val="tx1">
                  <a:lumMod val="75000"/>
                  <a:lumOff val="25000"/>
                </a:schemeClr>
              </a:solidFill>
            </a:endParaRPr>
          </a:p>
        </p:txBody>
      </p:sp>
    </p:spTree>
    <p:extLst>
      <p:ext uri="{BB962C8B-B14F-4D97-AF65-F5344CB8AC3E}">
        <p14:creationId xmlns:p14="http://schemas.microsoft.com/office/powerpoint/2010/main" val="103278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978"/>
            <a:ext cx="8229600" cy="1143000"/>
          </a:xfrm>
        </p:spPr>
        <p:txBody>
          <a:bodyPr/>
          <a:lstStyle/>
          <a:p>
            <a:r>
              <a:rPr lang="en-US" b="1" dirty="0" smtClean="0">
                <a:solidFill>
                  <a:schemeClr val="bg1"/>
                </a:solidFill>
              </a:rPr>
              <a:t>Resources</a:t>
            </a:r>
            <a:endParaRPr lang="en-US" b="1" dirty="0">
              <a:solidFill>
                <a:schemeClr val="bg1"/>
              </a:solidFill>
            </a:endParaRPr>
          </a:p>
        </p:txBody>
      </p:sp>
      <p:sp>
        <p:nvSpPr>
          <p:cNvPr id="3" name="Content Placeholder 2"/>
          <p:cNvSpPr>
            <a:spLocks noGrp="1"/>
          </p:cNvSpPr>
          <p:nvPr>
            <p:ph idx="1"/>
          </p:nvPr>
        </p:nvSpPr>
        <p:spPr>
          <a:xfrm>
            <a:off x="381000" y="1119344"/>
            <a:ext cx="7620000" cy="4754563"/>
          </a:xfrm>
        </p:spPr>
        <p:txBody>
          <a:bodyPr>
            <a:noAutofit/>
          </a:bodyPr>
          <a:lstStyle/>
          <a:p>
            <a:r>
              <a:rPr lang="en-US" sz="2600" dirty="0" smtClean="0">
                <a:solidFill>
                  <a:schemeClr val="bg1"/>
                </a:solidFill>
              </a:rPr>
              <a:t>TNC Conservation Partnership Center</a:t>
            </a:r>
            <a:endParaRPr lang="en-US" sz="2400" dirty="0">
              <a:solidFill>
                <a:schemeClr val="bg1"/>
              </a:solidFill>
            </a:endParaRPr>
          </a:p>
          <a:p>
            <a:r>
              <a:rPr lang="en-US" sz="2600" dirty="0" smtClean="0">
                <a:solidFill>
                  <a:schemeClr val="bg1"/>
                </a:solidFill>
              </a:rPr>
              <a:t>World Wildlife Fund – UK Partnership Toolkit</a:t>
            </a:r>
          </a:p>
          <a:p>
            <a:r>
              <a:rPr lang="en-US" sz="2600" dirty="0" smtClean="0">
                <a:solidFill>
                  <a:schemeClr val="bg1"/>
                </a:solidFill>
              </a:rPr>
              <a:t>The Partnering Initiative</a:t>
            </a:r>
          </a:p>
          <a:p>
            <a:r>
              <a:rPr lang="en-US" sz="2600" dirty="0" smtClean="0">
                <a:solidFill>
                  <a:schemeClr val="bg1"/>
                </a:solidFill>
              </a:rPr>
              <a:t>The Fieldstone Alliance</a:t>
            </a:r>
            <a:endParaRPr lang="en-US" sz="2600" dirty="0">
              <a:solidFill>
                <a:schemeClr val="bg1"/>
              </a:solidFill>
            </a:endParaRPr>
          </a:p>
        </p:txBody>
      </p:sp>
      <p:pic>
        <p:nvPicPr>
          <p:cNvPr id="5" name="Picture 2">
            <a:hlinkClick r:id="rId3" action="ppaction://hlinkfile"/>
          </p:cNvPr>
          <p:cNvPicPr>
            <a:picLocks noChangeAspect="1" noChangeArrowheads="1"/>
          </p:cNvPicPr>
          <p:nvPr/>
        </p:nvPicPr>
        <p:blipFill>
          <a:blip r:embed="rId4" cstate="print"/>
          <a:srcRect l="17989" t="17778" r="19577" b="23809"/>
          <a:stretch>
            <a:fillRect/>
          </a:stretch>
        </p:blipFill>
        <p:spPr bwMode="auto">
          <a:xfrm>
            <a:off x="153426" y="3252025"/>
            <a:ext cx="4300332" cy="25146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2"/>
          <p:cNvPicPr>
            <a:picLocks noChangeAspect="1" noChangeArrowheads="1"/>
          </p:cNvPicPr>
          <p:nvPr/>
        </p:nvPicPr>
        <p:blipFill>
          <a:blip r:embed="rId5" cstate="print"/>
          <a:srcRect l="12117" b="8205"/>
          <a:stretch>
            <a:fillRect/>
          </a:stretch>
        </p:blipFill>
        <p:spPr bwMode="auto">
          <a:xfrm rot="20289523">
            <a:off x="5007057" y="2684810"/>
            <a:ext cx="1708480" cy="225878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6" descr="http://www.thepartneringinitiative.org/images/TPI/medium/parttoolbookcover2008.gif"/>
          <p:cNvPicPr>
            <a:picLocks noChangeAspect="1" noChangeArrowheads="1"/>
          </p:cNvPicPr>
          <p:nvPr/>
        </p:nvPicPr>
        <p:blipFill>
          <a:blip r:embed="rId6" cstate="print"/>
          <a:srcRect/>
          <a:stretch>
            <a:fillRect/>
          </a:stretch>
        </p:blipFill>
        <p:spPr bwMode="auto">
          <a:xfrm rot="1718541">
            <a:off x="6958935" y="2870801"/>
            <a:ext cx="1668974" cy="2356200"/>
          </a:xfrm>
          <a:prstGeom prst="rect">
            <a:avLst/>
          </a:prstGeom>
          <a:ln w="5715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7" name="TextBox 6"/>
          <p:cNvSpPr txBox="1"/>
          <p:nvPr/>
        </p:nvSpPr>
        <p:spPr>
          <a:xfrm>
            <a:off x="914400" y="6176000"/>
            <a:ext cx="7162800" cy="584775"/>
          </a:xfrm>
          <a:prstGeom prst="rect">
            <a:avLst/>
          </a:prstGeom>
          <a:noFill/>
        </p:spPr>
        <p:txBody>
          <a:bodyPr wrap="square" rtlCol="0">
            <a:spAutoFit/>
          </a:bodyPr>
          <a:lstStyle/>
          <a:p>
            <a:r>
              <a:rPr lang="en-US" sz="3200" dirty="0" smtClean="0">
                <a:solidFill>
                  <a:srgbClr val="FFC000"/>
                </a:solidFill>
              </a:rPr>
              <a:t>GOOD LUCK WITH YOUR PARTNERSHIPS!!</a:t>
            </a:r>
            <a:endParaRPr lang="en-US" sz="3200" dirty="0">
              <a:solidFill>
                <a:srgbClr val="FFC000"/>
              </a:solidFill>
            </a:endParaRPr>
          </a:p>
        </p:txBody>
      </p:sp>
    </p:spTree>
    <p:extLst>
      <p:ext uri="{BB962C8B-B14F-4D97-AF65-F5344CB8AC3E}">
        <p14:creationId xmlns:p14="http://schemas.microsoft.com/office/powerpoint/2010/main" val="404358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solidFill>
                <a:schemeClr val="bg1"/>
              </a:solidFill>
            </a:endParaRPr>
          </a:p>
        </p:txBody>
      </p:sp>
      <p:sp>
        <p:nvSpPr>
          <p:cNvPr id="4" name="Title 1"/>
          <p:cNvSpPr txBox="1">
            <a:spLocks noGrp="1"/>
          </p:cNvSpPr>
          <p:nvPr>
            <p:ph type="title"/>
          </p:nvPr>
        </p:nvSpPr>
        <p:spPr>
          <a:xfrm>
            <a:off x="468086" y="226723"/>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libri" pitchFamily="34" charset="0"/>
                <a:ea typeface="+mj-ea"/>
                <a:cs typeface="Arial" pitchFamily="34" charset="0"/>
              </a:rPr>
              <a:t>What is a Partnership?</a:t>
            </a:r>
            <a:endParaRPr kumimoji="0" lang="en-US" sz="4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pitchFamily="34" charset="0"/>
              <a:ea typeface="+mj-ea"/>
              <a:cs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86" y="1393371"/>
            <a:ext cx="9144000" cy="6082960"/>
          </a:xfrm>
          <a:prstGeom prst="rect">
            <a:avLst/>
          </a:prstGeom>
        </p:spPr>
      </p:pic>
      <p:sp>
        <p:nvSpPr>
          <p:cNvPr id="5" name="TextBox 4"/>
          <p:cNvSpPr txBox="1"/>
          <p:nvPr/>
        </p:nvSpPr>
        <p:spPr>
          <a:xfrm>
            <a:off x="2971800" y="2438400"/>
            <a:ext cx="76200" cy="369332"/>
          </a:xfrm>
          <a:prstGeom prst="rect">
            <a:avLst/>
          </a:prstGeom>
          <a:noFill/>
        </p:spPr>
        <p:txBody>
          <a:bodyPr wrap="square" rtlCol="0">
            <a:spAutoFit/>
          </a:bodyPr>
          <a:lstStyle/>
          <a:p>
            <a:endParaRPr lang="en-US" dirty="0"/>
          </a:p>
        </p:txBody>
      </p:sp>
      <p:sp>
        <p:nvSpPr>
          <p:cNvPr id="6" name="TextBox 5"/>
          <p:cNvSpPr txBox="1"/>
          <p:nvPr/>
        </p:nvSpPr>
        <p:spPr>
          <a:xfrm>
            <a:off x="990600" y="1526661"/>
            <a:ext cx="7494828" cy="954107"/>
          </a:xfrm>
          <a:prstGeom prst="rect">
            <a:avLst/>
          </a:prstGeom>
          <a:noFill/>
        </p:spPr>
        <p:txBody>
          <a:bodyPr wrap="square" rtlCol="0">
            <a:spAutoFit/>
          </a:bodyPr>
          <a:lstStyle/>
          <a:p>
            <a:pPr algn="ctr"/>
            <a:r>
              <a:rPr lang="en-US" sz="2800" b="1" dirty="0">
                <a:solidFill>
                  <a:srgbClr val="002060"/>
                </a:solidFill>
              </a:rPr>
              <a:t>An ongoing working relationship where risks and benefits are shared.</a:t>
            </a:r>
          </a:p>
        </p:txBody>
      </p:sp>
    </p:spTree>
    <p:extLst>
      <p:ext uri="{BB962C8B-B14F-4D97-AF65-F5344CB8AC3E}">
        <p14:creationId xmlns:p14="http://schemas.microsoft.com/office/powerpoint/2010/main" val="308235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solidFill>
                <a:schemeClr val="bg1"/>
              </a:solidFill>
            </a:endParaRPr>
          </a:p>
        </p:txBody>
      </p:sp>
      <p:sp>
        <p:nvSpPr>
          <p:cNvPr id="4" name="Title 1"/>
          <p:cNvSpPr txBox="1">
            <a:spLocks noGrp="1"/>
          </p:cNvSpPr>
          <p:nvPr>
            <p:ph type="title"/>
          </p:nvPr>
        </p:nvSpPr>
        <p:spPr>
          <a:xfrm>
            <a:off x="478972" y="96706"/>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Calibri" pitchFamily="34" charset="0"/>
                <a:ea typeface="+mj-ea"/>
                <a:cs typeface="Arial" pitchFamily="34" charset="0"/>
              </a:rPr>
              <a:t>What is a Partnership, in practice?</a:t>
            </a:r>
            <a:endParaRPr kumimoji="0" lang="en-US" sz="4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Calibri" pitchFamily="34" charset="0"/>
              <a:ea typeface="+mj-ea"/>
              <a:cs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72" y="1234451"/>
            <a:ext cx="9144000" cy="6082960"/>
          </a:xfrm>
          <a:prstGeom prst="rect">
            <a:avLst/>
          </a:prstGeom>
        </p:spPr>
      </p:pic>
      <p:sp>
        <p:nvSpPr>
          <p:cNvPr id="5" name="TextBox 4"/>
          <p:cNvSpPr txBox="1"/>
          <p:nvPr/>
        </p:nvSpPr>
        <p:spPr>
          <a:xfrm>
            <a:off x="2334235" y="1447800"/>
            <a:ext cx="4238020" cy="523220"/>
          </a:xfrm>
          <a:prstGeom prst="rect">
            <a:avLst/>
          </a:prstGeom>
          <a:noFill/>
        </p:spPr>
        <p:txBody>
          <a:bodyPr wrap="none" rtlCol="0">
            <a:spAutoFit/>
          </a:bodyPr>
          <a:lstStyle/>
          <a:p>
            <a:pPr algn="ctr"/>
            <a:r>
              <a:rPr lang="en-US" sz="2800" b="1" dirty="0" smtClean="0">
                <a:solidFill>
                  <a:srgbClr val="002060"/>
                </a:solidFill>
              </a:rPr>
              <a:t>1. Joint </a:t>
            </a:r>
            <a:r>
              <a:rPr lang="en-US" sz="2800" b="1" dirty="0">
                <a:solidFill>
                  <a:srgbClr val="002060"/>
                </a:solidFill>
              </a:rPr>
              <a:t>creation of </a:t>
            </a:r>
            <a:r>
              <a:rPr lang="en-US" sz="2800" b="1" dirty="0" smtClean="0">
                <a:solidFill>
                  <a:srgbClr val="002060"/>
                </a:solidFill>
              </a:rPr>
              <a:t>projects</a:t>
            </a:r>
            <a:endParaRPr lang="en-US" sz="2800" b="1" dirty="0">
              <a:solidFill>
                <a:srgbClr val="002060"/>
              </a:solidFill>
            </a:endParaRPr>
          </a:p>
        </p:txBody>
      </p:sp>
      <p:sp>
        <p:nvSpPr>
          <p:cNvPr id="7" name="TextBox 6"/>
          <p:cNvSpPr txBox="1"/>
          <p:nvPr/>
        </p:nvSpPr>
        <p:spPr>
          <a:xfrm>
            <a:off x="2311121" y="1858608"/>
            <a:ext cx="5705473" cy="523220"/>
          </a:xfrm>
          <a:prstGeom prst="rect">
            <a:avLst/>
          </a:prstGeom>
          <a:noFill/>
        </p:spPr>
        <p:txBody>
          <a:bodyPr wrap="none" rtlCol="0">
            <a:spAutoFit/>
          </a:bodyPr>
          <a:lstStyle/>
          <a:p>
            <a:pPr algn="ctr"/>
            <a:r>
              <a:rPr lang="en-US" sz="2800" b="1" dirty="0">
                <a:solidFill>
                  <a:srgbClr val="002060"/>
                </a:solidFill>
              </a:rPr>
              <a:t>2. Commitment of tangible </a:t>
            </a:r>
            <a:r>
              <a:rPr lang="en-US" sz="2800" b="1" dirty="0" smtClean="0">
                <a:solidFill>
                  <a:srgbClr val="002060"/>
                </a:solidFill>
              </a:rPr>
              <a:t>resources</a:t>
            </a:r>
            <a:endParaRPr lang="en-US" sz="2800" b="1" dirty="0">
              <a:solidFill>
                <a:srgbClr val="002060"/>
              </a:solidFill>
            </a:endParaRPr>
          </a:p>
        </p:txBody>
      </p:sp>
      <p:sp>
        <p:nvSpPr>
          <p:cNvPr id="8" name="TextBox 7"/>
          <p:cNvSpPr txBox="1"/>
          <p:nvPr/>
        </p:nvSpPr>
        <p:spPr>
          <a:xfrm>
            <a:off x="2325519" y="2280492"/>
            <a:ext cx="3819700" cy="523220"/>
          </a:xfrm>
          <a:prstGeom prst="rect">
            <a:avLst/>
          </a:prstGeom>
          <a:noFill/>
        </p:spPr>
        <p:txBody>
          <a:bodyPr wrap="none" rtlCol="0">
            <a:spAutoFit/>
          </a:bodyPr>
          <a:lstStyle/>
          <a:p>
            <a:pPr algn="ctr"/>
            <a:r>
              <a:rPr lang="en-US" sz="2800" b="1" dirty="0">
                <a:solidFill>
                  <a:srgbClr val="002060"/>
                </a:solidFill>
              </a:rPr>
              <a:t>3. Mutual accountability</a:t>
            </a:r>
          </a:p>
        </p:txBody>
      </p:sp>
    </p:spTree>
    <p:extLst>
      <p:ext uri="{BB962C8B-B14F-4D97-AF65-F5344CB8AC3E}">
        <p14:creationId xmlns:p14="http://schemas.microsoft.com/office/powerpoint/2010/main" val="175118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454472787"/>
              </p:ext>
            </p:extLst>
          </p:nvPr>
        </p:nvGraphicFramePr>
        <p:xfrm>
          <a:off x="322245" y="674357"/>
          <a:ext cx="8382000" cy="5345443"/>
        </p:xfrm>
        <a:graphic>
          <a:graphicData uri="http://schemas.openxmlformats.org/drawingml/2006/table">
            <a:tbl>
              <a:tblPr firstRow="1" bandRow="1">
                <a:tableStyleId>{69C7853C-536D-4A76-A0AE-DD22124D55A5}</a:tableStyleId>
              </a:tblPr>
              <a:tblGrid>
                <a:gridCol w="2794000"/>
                <a:gridCol w="2794000"/>
                <a:gridCol w="2794000"/>
              </a:tblGrid>
              <a:tr h="403553">
                <a:tc gridSpan="3">
                  <a:txBody>
                    <a:bodyPr/>
                    <a:lstStyle/>
                    <a:p>
                      <a:pPr algn="ctr"/>
                      <a:r>
                        <a:rPr lang="en-US" sz="2000" dirty="0" smtClean="0"/>
                        <a:t>Lower Intensity/informal</a:t>
                      </a:r>
                      <a:r>
                        <a:rPr lang="en-US" sz="2000" baseline="0" dirty="0" smtClean="0"/>
                        <a:t>                                                    </a:t>
                      </a:r>
                      <a:r>
                        <a:rPr lang="en-US" sz="2000" dirty="0" smtClean="0"/>
                        <a:t>Higher Intensity/formal</a:t>
                      </a:r>
                      <a:endParaRPr lang="en-US" sz="2000" dirty="0" smtClean="0">
                        <a:solidFill>
                          <a:schemeClr val="tx1"/>
                        </a:solidFill>
                        <a:latin typeface="Gill Sans MT" pitchFamily="34" charset="0"/>
                      </a:endParaRPr>
                    </a:p>
                  </a:txBody>
                  <a:tcPr/>
                </a:tc>
                <a:tc hMerge="1">
                  <a:txBody>
                    <a:bodyPr/>
                    <a:lstStyle/>
                    <a:p>
                      <a:pPr algn="ctr"/>
                      <a:endParaRPr lang="en-US" sz="2000" dirty="0">
                        <a:solidFill>
                          <a:schemeClr val="tx1"/>
                        </a:solidFill>
                        <a:latin typeface="Gill Sans MT" pitchFamily="34" charset="0"/>
                      </a:endParaRPr>
                    </a:p>
                  </a:txBody>
                  <a:tcPr/>
                </a:tc>
                <a:tc hMerge="1">
                  <a:txBody>
                    <a:bodyPr/>
                    <a:lstStyle/>
                    <a:p>
                      <a:pPr algn="ctr"/>
                      <a:endParaRPr lang="en-US" sz="2000" dirty="0">
                        <a:solidFill>
                          <a:schemeClr val="tx1"/>
                        </a:solidFill>
                        <a:latin typeface="Gill Sans MT" pitchFamily="34" charset="0"/>
                      </a:endParaRPr>
                    </a:p>
                  </a:txBody>
                  <a:tcPr/>
                </a:tc>
              </a:tr>
              <a:tr h="884712">
                <a:tc>
                  <a:txBody>
                    <a:bodyPr/>
                    <a:lstStyle/>
                    <a:p>
                      <a:pPr algn="ctr"/>
                      <a:endParaRPr lang="en-US" sz="2000" dirty="0">
                        <a:solidFill>
                          <a:schemeClr val="tx1"/>
                        </a:solidFill>
                        <a:latin typeface="Gill Sans MT" pitchFamily="34" charset="0"/>
                      </a:endParaRPr>
                    </a:p>
                  </a:txBody>
                  <a:tcPr/>
                </a:tc>
                <a:tc>
                  <a:txBody>
                    <a:bodyPr/>
                    <a:lstStyle/>
                    <a:p>
                      <a:pPr algn="ctr"/>
                      <a:endParaRPr lang="en-US" sz="2000" dirty="0">
                        <a:solidFill>
                          <a:schemeClr val="tx1"/>
                        </a:solidFill>
                        <a:latin typeface="Gill Sans MT" pitchFamily="34" charset="0"/>
                      </a:endParaRPr>
                    </a:p>
                  </a:txBody>
                  <a:tcPr/>
                </a:tc>
                <a:tc>
                  <a:txBody>
                    <a:bodyPr/>
                    <a:lstStyle/>
                    <a:p>
                      <a:pPr algn="ctr"/>
                      <a:endParaRPr lang="en-US" sz="2000" dirty="0">
                        <a:solidFill>
                          <a:schemeClr val="tx1"/>
                        </a:solidFill>
                        <a:latin typeface="Gill Sans MT" pitchFamily="34" charset="0"/>
                      </a:endParaRPr>
                    </a:p>
                  </a:txBody>
                  <a:tcPr/>
                </a:tc>
              </a:tr>
              <a:tr h="1215376">
                <a:tc>
                  <a:txBody>
                    <a:bodyPr/>
                    <a:lstStyle/>
                    <a:p>
                      <a:pPr algn="ctr"/>
                      <a:endParaRPr lang="en-US" sz="2000" dirty="0">
                        <a:solidFill>
                          <a:schemeClr val="tx1"/>
                        </a:solidFill>
                        <a:latin typeface="Gill Sans MT" pitchFamily="34" charset="0"/>
                      </a:endParaRPr>
                    </a:p>
                  </a:txBody>
                  <a:tcPr/>
                </a:tc>
                <a:tc>
                  <a:txBody>
                    <a:bodyPr/>
                    <a:lstStyle/>
                    <a:p>
                      <a:pPr algn="ctr"/>
                      <a:endParaRPr lang="en-US" sz="2000" dirty="0">
                        <a:solidFill>
                          <a:schemeClr val="tx1"/>
                        </a:solidFill>
                        <a:latin typeface="Gill Sans MT" pitchFamily="34" charset="0"/>
                      </a:endParaRPr>
                    </a:p>
                  </a:txBody>
                  <a:tcPr/>
                </a:tc>
                <a:tc>
                  <a:txBody>
                    <a:bodyPr/>
                    <a:lstStyle/>
                    <a:p>
                      <a:pPr algn="ctr"/>
                      <a:endParaRPr lang="en-US" sz="2000" dirty="0">
                        <a:solidFill>
                          <a:schemeClr val="tx1"/>
                        </a:solidFill>
                        <a:latin typeface="Gill Sans MT" pitchFamily="34" charset="0"/>
                      </a:endParaRPr>
                    </a:p>
                  </a:txBody>
                  <a:tcPr/>
                </a:tc>
              </a:tr>
              <a:tr h="1420901">
                <a:tc>
                  <a:txBody>
                    <a:bodyPr/>
                    <a:lstStyle/>
                    <a:p>
                      <a:pPr algn="ctr"/>
                      <a:endParaRPr lang="en-US" sz="2000" dirty="0">
                        <a:solidFill>
                          <a:schemeClr val="tx1"/>
                        </a:solidFill>
                        <a:latin typeface="Gill Sans MT" pitchFamily="34" charset="0"/>
                      </a:endParaRPr>
                    </a:p>
                  </a:txBody>
                  <a:tcPr/>
                </a:tc>
                <a:tc>
                  <a:txBody>
                    <a:bodyPr/>
                    <a:lstStyle/>
                    <a:p>
                      <a:pPr algn="ctr"/>
                      <a:endParaRPr lang="en-US" sz="2000" dirty="0">
                        <a:solidFill>
                          <a:schemeClr val="tx1"/>
                        </a:solidFill>
                        <a:latin typeface="Gill Sans MT" pitchFamily="34" charset="0"/>
                      </a:endParaRPr>
                    </a:p>
                  </a:txBody>
                  <a:tcPr/>
                </a:tc>
                <a:tc>
                  <a:txBody>
                    <a:bodyPr/>
                    <a:lstStyle/>
                    <a:p>
                      <a:pPr algn="ctr"/>
                      <a:endParaRPr lang="en-US" sz="2000" dirty="0">
                        <a:solidFill>
                          <a:schemeClr val="tx1"/>
                        </a:solidFill>
                        <a:latin typeface="Gill Sans MT" pitchFamily="34" charset="0"/>
                      </a:endParaRPr>
                    </a:p>
                  </a:txBody>
                  <a:tcPr/>
                </a:tc>
              </a:tr>
              <a:tr h="1420901">
                <a:tc>
                  <a:txBody>
                    <a:bodyPr/>
                    <a:lstStyle/>
                    <a:p>
                      <a:pPr algn="ctr"/>
                      <a:endParaRPr lang="en-US" sz="2000" dirty="0">
                        <a:solidFill>
                          <a:schemeClr val="tx1"/>
                        </a:solidFill>
                        <a:latin typeface="Gill Sans MT" pitchFamily="34" charset="0"/>
                      </a:endParaRPr>
                    </a:p>
                  </a:txBody>
                  <a:tcPr/>
                </a:tc>
                <a:tc>
                  <a:txBody>
                    <a:bodyPr/>
                    <a:lstStyle/>
                    <a:p>
                      <a:pPr algn="ctr"/>
                      <a:endParaRPr lang="en-US" sz="2000" dirty="0">
                        <a:solidFill>
                          <a:schemeClr val="tx1"/>
                        </a:solidFill>
                        <a:latin typeface="Gill Sans MT" pitchFamily="34" charset="0"/>
                      </a:endParaRPr>
                    </a:p>
                  </a:txBody>
                  <a:tcPr/>
                </a:tc>
                <a:tc>
                  <a:txBody>
                    <a:bodyPr/>
                    <a:lstStyle/>
                    <a:p>
                      <a:pPr algn="ctr"/>
                      <a:endParaRPr lang="en-US" sz="2000" dirty="0">
                        <a:solidFill>
                          <a:schemeClr val="tx1"/>
                        </a:solidFill>
                        <a:latin typeface="Gill Sans MT" pitchFamily="34" charset="0"/>
                      </a:endParaRPr>
                    </a:p>
                  </a:txBody>
                  <a:tcPr/>
                </a:tc>
              </a:tr>
            </a:tbl>
          </a:graphicData>
        </a:graphic>
      </p:graphicFrame>
      <p:cxnSp>
        <p:nvCxnSpPr>
          <p:cNvPr id="8" name="Straight Arrow Connector 7"/>
          <p:cNvCxnSpPr/>
          <p:nvPr/>
        </p:nvCxnSpPr>
        <p:spPr>
          <a:xfrm>
            <a:off x="3429000" y="904663"/>
            <a:ext cx="1986416" cy="1588"/>
          </a:xfrm>
          <a:prstGeom prst="straightConnector1">
            <a:avLst/>
          </a:prstGeom>
          <a:ln w="31750">
            <a:solidFill>
              <a:schemeClr val="accent5">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451298" y="1258227"/>
            <a:ext cx="2590801" cy="646331"/>
          </a:xfrm>
          <a:prstGeom prst="rect">
            <a:avLst/>
          </a:prstGeom>
          <a:noFill/>
        </p:spPr>
        <p:txBody>
          <a:bodyPr wrap="square" rtlCol="0">
            <a:spAutoFit/>
          </a:bodyPr>
          <a:lstStyle/>
          <a:p>
            <a:pPr algn="ctr" defTabSz="457200">
              <a:defRPr/>
            </a:pPr>
            <a:r>
              <a:rPr lang="en-US" dirty="0" smtClean="0">
                <a:latin typeface="Gill Sans MT" pitchFamily="34" charset="0"/>
              </a:rPr>
              <a:t>Shorter-term, informal relationships</a:t>
            </a:r>
          </a:p>
        </p:txBody>
      </p:sp>
      <p:sp>
        <p:nvSpPr>
          <p:cNvPr id="11" name="TextBox 10"/>
          <p:cNvSpPr txBox="1"/>
          <p:nvPr/>
        </p:nvSpPr>
        <p:spPr>
          <a:xfrm>
            <a:off x="3264016" y="1241451"/>
            <a:ext cx="2590801" cy="646331"/>
          </a:xfrm>
          <a:prstGeom prst="rect">
            <a:avLst/>
          </a:prstGeom>
          <a:noFill/>
        </p:spPr>
        <p:txBody>
          <a:bodyPr wrap="square" rtlCol="0">
            <a:spAutoFit/>
          </a:bodyPr>
          <a:lstStyle/>
          <a:p>
            <a:pPr algn="ctr"/>
            <a:r>
              <a:rPr lang="en-US" dirty="0" smtClean="0">
                <a:latin typeface="Gill Sans MT" pitchFamily="34" charset="0"/>
              </a:rPr>
              <a:t>Longer-term effort around a project or task </a:t>
            </a:r>
            <a:endParaRPr lang="en-US" dirty="0">
              <a:latin typeface="Gill Sans MT" pitchFamily="34" charset="0"/>
            </a:endParaRPr>
          </a:p>
        </p:txBody>
      </p:sp>
      <p:sp>
        <p:nvSpPr>
          <p:cNvPr id="12" name="TextBox 11"/>
          <p:cNvSpPr txBox="1"/>
          <p:nvPr/>
        </p:nvSpPr>
        <p:spPr>
          <a:xfrm>
            <a:off x="6065581" y="1143000"/>
            <a:ext cx="2590801" cy="646331"/>
          </a:xfrm>
          <a:prstGeom prst="rect">
            <a:avLst/>
          </a:prstGeom>
          <a:noFill/>
        </p:spPr>
        <p:txBody>
          <a:bodyPr wrap="square" rtlCol="0">
            <a:spAutoFit/>
          </a:bodyPr>
          <a:lstStyle/>
          <a:p>
            <a:pPr algn="ctr" defTabSz="457200">
              <a:defRPr/>
            </a:pPr>
            <a:r>
              <a:rPr lang="en-US" dirty="0" smtClean="0">
                <a:latin typeface="Gill Sans MT" pitchFamily="34" charset="0"/>
              </a:rPr>
              <a:t>More durable and pervasive relationships</a:t>
            </a:r>
          </a:p>
        </p:txBody>
      </p:sp>
      <p:sp>
        <p:nvSpPr>
          <p:cNvPr id="13" name="TextBox 12"/>
          <p:cNvSpPr txBox="1"/>
          <p:nvPr/>
        </p:nvSpPr>
        <p:spPr>
          <a:xfrm>
            <a:off x="557411" y="2173068"/>
            <a:ext cx="2590801" cy="369332"/>
          </a:xfrm>
          <a:prstGeom prst="rect">
            <a:avLst/>
          </a:prstGeom>
          <a:noFill/>
        </p:spPr>
        <p:txBody>
          <a:bodyPr wrap="square" rtlCol="0">
            <a:spAutoFit/>
          </a:bodyPr>
          <a:lstStyle/>
          <a:p>
            <a:pPr algn="ctr" defTabSz="457200">
              <a:defRPr/>
            </a:pPr>
            <a:r>
              <a:rPr lang="en-US" dirty="0" smtClean="0">
                <a:latin typeface="Gill Sans MT" pitchFamily="34" charset="0"/>
              </a:rPr>
              <a:t>Shared information only </a:t>
            </a:r>
          </a:p>
        </p:txBody>
      </p:sp>
      <p:sp>
        <p:nvSpPr>
          <p:cNvPr id="14" name="TextBox 13"/>
          <p:cNvSpPr txBox="1"/>
          <p:nvPr/>
        </p:nvSpPr>
        <p:spPr>
          <a:xfrm>
            <a:off x="3197791" y="2219234"/>
            <a:ext cx="2590801" cy="646331"/>
          </a:xfrm>
          <a:prstGeom prst="rect">
            <a:avLst/>
          </a:prstGeom>
          <a:noFill/>
        </p:spPr>
        <p:txBody>
          <a:bodyPr wrap="square" rtlCol="0">
            <a:spAutoFit/>
          </a:bodyPr>
          <a:lstStyle/>
          <a:p>
            <a:pPr algn="ctr" defTabSz="457200">
              <a:defRPr/>
            </a:pPr>
            <a:r>
              <a:rPr lang="en-US" dirty="0" smtClean="0">
                <a:latin typeface="Gill Sans MT" pitchFamily="34" charset="0"/>
              </a:rPr>
              <a:t>Some planning and division of roles </a:t>
            </a:r>
          </a:p>
        </p:txBody>
      </p:sp>
      <p:sp>
        <p:nvSpPr>
          <p:cNvPr id="15" name="TextBox 14"/>
          <p:cNvSpPr txBox="1"/>
          <p:nvPr/>
        </p:nvSpPr>
        <p:spPr>
          <a:xfrm>
            <a:off x="6047188" y="2168988"/>
            <a:ext cx="2590801" cy="923330"/>
          </a:xfrm>
          <a:prstGeom prst="rect">
            <a:avLst/>
          </a:prstGeom>
          <a:noFill/>
        </p:spPr>
        <p:txBody>
          <a:bodyPr wrap="square" rtlCol="0">
            <a:spAutoFit/>
          </a:bodyPr>
          <a:lstStyle/>
          <a:p>
            <a:pPr algn="ctr" defTabSz="457200">
              <a:defRPr/>
            </a:pPr>
            <a:r>
              <a:rPr lang="en-US" dirty="0" smtClean="0">
                <a:latin typeface="Gill Sans MT" pitchFamily="34" charset="0"/>
              </a:rPr>
              <a:t>New structure with commitment to common goals </a:t>
            </a:r>
          </a:p>
        </p:txBody>
      </p:sp>
      <p:sp>
        <p:nvSpPr>
          <p:cNvPr id="16" name="TextBox 15"/>
          <p:cNvSpPr txBox="1"/>
          <p:nvPr/>
        </p:nvSpPr>
        <p:spPr>
          <a:xfrm>
            <a:off x="477574" y="3639233"/>
            <a:ext cx="2590801" cy="646331"/>
          </a:xfrm>
          <a:prstGeom prst="rect">
            <a:avLst/>
          </a:prstGeom>
          <a:noFill/>
        </p:spPr>
        <p:txBody>
          <a:bodyPr wrap="square" rtlCol="0">
            <a:spAutoFit/>
          </a:bodyPr>
          <a:lstStyle/>
          <a:p>
            <a:pPr algn="ctr" defTabSz="457200">
              <a:defRPr/>
            </a:pPr>
            <a:r>
              <a:rPr lang="en-US" dirty="0" smtClean="0">
                <a:latin typeface="Gill Sans MT" pitchFamily="34" charset="0"/>
              </a:rPr>
              <a:t>Separate goals, resources, and structures </a:t>
            </a:r>
          </a:p>
        </p:txBody>
      </p:sp>
      <p:sp>
        <p:nvSpPr>
          <p:cNvPr id="17" name="TextBox 16"/>
          <p:cNvSpPr txBox="1"/>
          <p:nvPr/>
        </p:nvSpPr>
        <p:spPr>
          <a:xfrm>
            <a:off x="3264015" y="3639234"/>
            <a:ext cx="2590801" cy="646331"/>
          </a:xfrm>
          <a:prstGeom prst="rect">
            <a:avLst/>
          </a:prstGeom>
          <a:noFill/>
        </p:spPr>
        <p:txBody>
          <a:bodyPr wrap="square" rtlCol="0">
            <a:spAutoFit/>
          </a:bodyPr>
          <a:lstStyle/>
          <a:p>
            <a:pPr algn="ctr" defTabSz="457200">
              <a:defRPr/>
            </a:pPr>
            <a:r>
              <a:rPr lang="en-US" dirty="0" smtClean="0">
                <a:latin typeface="Gill Sans MT" pitchFamily="34" charset="0"/>
              </a:rPr>
              <a:t>Some shared resources, rewards, and risks</a:t>
            </a:r>
          </a:p>
        </p:txBody>
      </p:sp>
      <p:sp>
        <p:nvSpPr>
          <p:cNvPr id="18" name="TextBox 17"/>
          <p:cNvSpPr txBox="1"/>
          <p:nvPr/>
        </p:nvSpPr>
        <p:spPr>
          <a:xfrm>
            <a:off x="6047188" y="3505200"/>
            <a:ext cx="2590801" cy="923330"/>
          </a:xfrm>
          <a:prstGeom prst="rect">
            <a:avLst/>
          </a:prstGeom>
          <a:noFill/>
        </p:spPr>
        <p:txBody>
          <a:bodyPr wrap="square" rtlCol="0">
            <a:spAutoFit/>
          </a:bodyPr>
          <a:lstStyle/>
          <a:p>
            <a:pPr algn="ctr" defTabSz="457200">
              <a:defRPr/>
            </a:pPr>
            <a:r>
              <a:rPr lang="en-US" dirty="0" smtClean="0">
                <a:latin typeface="Gill Sans MT" pitchFamily="34" charset="0"/>
              </a:rPr>
              <a:t>All partners contribute resources and share rewards and leadership</a:t>
            </a:r>
          </a:p>
        </p:txBody>
      </p:sp>
      <p:sp>
        <p:nvSpPr>
          <p:cNvPr id="4" name="TextBox 3"/>
          <p:cNvSpPr txBox="1"/>
          <p:nvPr/>
        </p:nvSpPr>
        <p:spPr>
          <a:xfrm>
            <a:off x="828789" y="4978568"/>
            <a:ext cx="1879362" cy="646331"/>
          </a:xfrm>
          <a:prstGeom prst="rect">
            <a:avLst/>
          </a:prstGeom>
          <a:noFill/>
        </p:spPr>
        <p:txBody>
          <a:bodyPr wrap="none" rtlCol="0">
            <a:spAutoFit/>
          </a:bodyPr>
          <a:lstStyle/>
          <a:p>
            <a:pPr algn="ctr"/>
            <a:r>
              <a:rPr lang="en-US" b="1" dirty="0">
                <a:latin typeface="Gill Sans MT" pitchFamily="34" charset="0"/>
              </a:rPr>
              <a:t>EX: </a:t>
            </a:r>
            <a:r>
              <a:rPr lang="en-US" dirty="0">
                <a:latin typeface="Gill Sans MT" pitchFamily="34" charset="0"/>
              </a:rPr>
              <a:t>Associations, </a:t>
            </a:r>
            <a:endParaRPr lang="en-US" dirty="0" smtClean="0">
              <a:latin typeface="Gill Sans MT" pitchFamily="34" charset="0"/>
            </a:endParaRPr>
          </a:p>
          <a:p>
            <a:pPr algn="ctr"/>
            <a:r>
              <a:rPr lang="en-US" dirty="0" smtClean="0">
                <a:latin typeface="Gill Sans MT" pitchFamily="34" charset="0"/>
              </a:rPr>
              <a:t>networks</a:t>
            </a:r>
            <a:endParaRPr lang="en-US" dirty="0">
              <a:latin typeface="Gill Sans MT" pitchFamily="34" charset="0"/>
            </a:endParaRPr>
          </a:p>
        </p:txBody>
      </p:sp>
      <p:sp>
        <p:nvSpPr>
          <p:cNvPr id="7" name="TextBox 6"/>
          <p:cNvSpPr txBox="1"/>
          <p:nvPr/>
        </p:nvSpPr>
        <p:spPr>
          <a:xfrm>
            <a:off x="3661714" y="5024735"/>
            <a:ext cx="1662956" cy="646331"/>
          </a:xfrm>
          <a:prstGeom prst="rect">
            <a:avLst/>
          </a:prstGeom>
          <a:noFill/>
        </p:spPr>
        <p:txBody>
          <a:bodyPr wrap="none" rtlCol="0">
            <a:spAutoFit/>
          </a:bodyPr>
          <a:lstStyle/>
          <a:p>
            <a:pPr algn="ctr"/>
            <a:r>
              <a:rPr lang="en-US" b="1" dirty="0">
                <a:latin typeface="Gill Sans MT" pitchFamily="34" charset="0"/>
              </a:rPr>
              <a:t>EX: </a:t>
            </a:r>
            <a:r>
              <a:rPr lang="en-US" dirty="0">
                <a:latin typeface="Gill Sans MT" pitchFamily="34" charset="0"/>
              </a:rPr>
              <a:t>Coalitions, </a:t>
            </a:r>
            <a:endParaRPr lang="en-US" dirty="0" smtClean="0">
              <a:latin typeface="Gill Sans MT" pitchFamily="34" charset="0"/>
            </a:endParaRPr>
          </a:p>
          <a:p>
            <a:pPr algn="ctr"/>
            <a:r>
              <a:rPr lang="en-US" dirty="0" smtClean="0">
                <a:latin typeface="Gill Sans MT" pitchFamily="34" charset="0"/>
              </a:rPr>
              <a:t>project </a:t>
            </a:r>
            <a:r>
              <a:rPr lang="en-US" dirty="0">
                <a:latin typeface="Gill Sans MT" pitchFamily="34" charset="0"/>
              </a:rPr>
              <a:t>teams</a:t>
            </a:r>
          </a:p>
        </p:txBody>
      </p:sp>
      <p:sp>
        <p:nvSpPr>
          <p:cNvPr id="9" name="TextBox 8"/>
          <p:cNvSpPr txBox="1"/>
          <p:nvPr/>
        </p:nvSpPr>
        <p:spPr>
          <a:xfrm>
            <a:off x="6460693" y="5117068"/>
            <a:ext cx="1909433" cy="369332"/>
          </a:xfrm>
          <a:prstGeom prst="rect">
            <a:avLst/>
          </a:prstGeom>
          <a:noFill/>
        </p:spPr>
        <p:txBody>
          <a:bodyPr wrap="none" rtlCol="0">
            <a:spAutoFit/>
          </a:bodyPr>
          <a:lstStyle/>
          <a:p>
            <a:pPr algn="ctr"/>
            <a:r>
              <a:rPr lang="en-US" b="1" dirty="0">
                <a:latin typeface="Gill Sans MT" pitchFamily="34" charset="0"/>
              </a:rPr>
              <a:t>EX: </a:t>
            </a:r>
            <a:r>
              <a:rPr lang="en-US" dirty="0">
                <a:latin typeface="Gill Sans MT" pitchFamily="34" charset="0"/>
              </a:rPr>
              <a:t>Joint ventures</a:t>
            </a:r>
          </a:p>
        </p:txBody>
      </p:sp>
    </p:spTree>
    <p:extLst>
      <p:ext uri="{BB962C8B-B14F-4D97-AF65-F5344CB8AC3E}">
        <p14:creationId xmlns:p14="http://schemas.microsoft.com/office/powerpoint/2010/main" val="18689838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P spid="4" grpId="0"/>
      <p:bldP spid="7"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e 91"/>
          <p:cNvGrpSpPr>
            <a:grpSpLocks/>
          </p:cNvGrpSpPr>
          <p:nvPr/>
        </p:nvGrpSpPr>
        <p:grpSpPr bwMode="auto">
          <a:xfrm>
            <a:off x="3618955" y="2571750"/>
            <a:ext cx="2098675" cy="2076450"/>
            <a:chOff x="1071835" y="2920232"/>
            <a:chExt cx="1427572" cy="1413777"/>
          </a:xfrm>
        </p:grpSpPr>
        <p:sp>
          <p:nvSpPr>
            <p:cNvPr id="7" name="Ellipse 44"/>
            <p:cNvSpPr/>
            <p:nvPr/>
          </p:nvSpPr>
          <p:spPr bwMode="auto">
            <a:xfrm rot="21052097">
              <a:off x="1085754" y="2920232"/>
              <a:ext cx="1413653" cy="1413777"/>
            </a:xfrm>
            <a:prstGeom prst="ellipse">
              <a:avLst/>
            </a:prstGeom>
            <a:gradFill flip="none" rotWithShape="1">
              <a:gsLst>
                <a:gs pos="0">
                  <a:schemeClr val="bg1">
                    <a:lumMod val="95000"/>
                  </a:schemeClr>
                </a:gs>
                <a:gs pos="100000">
                  <a:schemeClr val="tx1">
                    <a:lumMod val="75000"/>
                    <a:lumOff val="25000"/>
                  </a:schemeClr>
                </a:gs>
              </a:gsLst>
              <a:path path="shape">
                <a:fillToRect l="50000" t="50000" r="50000" b="50000"/>
              </a:path>
              <a:tileRect/>
            </a:gradFill>
            <a:ln w="9525" cap="flat" cmpd="sng" algn="ctr">
              <a:solidFill>
                <a:schemeClr val="tx1">
                  <a:lumMod val="85000"/>
                  <a:lumOff val="15000"/>
                </a:schemeClr>
              </a:solidFill>
              <a:prstDash val="solid"/>
            </a:ln>
            <a:effectLst>
              <a:innerShdw blurRad="190500" dist="114300" dir="5640000">
                <a:srgbClr val="000000">
                  <a:alpha val="37000"/>
                </a:srgbClr>
              </a:innerShdw>
            </a:effectLst>
          </p:spPr>
          <p:txBody>
            <a:bodyPr anchor="ctr"/>
            <a:lstStyle/>
            <a:p>
              <a:pPr algn="ctr">
                <a:defRPr/>
              </a:pPr>
              <a:endParaRPr lang="da-DK" u="sng">
                <a:solidFill>
                  <a:srgbClr val="FFFFFF"/>
                </a:solidFill>
                <a:cs typeface="ＭＳ Ｐゴシック" charset="-128"/>
              </a:endParaRPr>
            </a:p>
          </p:txBody>
        </p:sp>
        <p:sp>
          <p:nvSpPr>
            <p:cNvPr id="8" name="Ellipse 45"/>
            <p:cNvSpPr>
              <a:spLocks noChangeArrowheads="1"/>
            </p:cNvSpPr>
            <p:nvPr/>
          </p:nvSpPr>
          <p:spPr bwMode="auto">
            <a:xfrm>
              <a:off x="1284728" y="2949415"/>
              <a:ext cx="1027722" cy="767417"/>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da-DK">
                <a:solidFill>
                  <a:srgbClr val="FFFFFF"/>
                </a:solidFill>
              </a:endParaRPr>
            </a:p>
          </p:txBody>
        </p:sp>
        <p:sp>
          <p:nvSpPr>
            <p:cNvPr id="9" name="Måne 63"/>
            <p:cNvSpPr/>
            <p:nvPr/>
          </p:nvSpPr>
          <p:spPr bwMode="auto">
            <a:xfrm rot="16552097">
              <a:off x="1446797" y="3308471"/>
              <a:ext cx="622393" cy="1372317"/>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a:solidFill>
                  <a:srgbClr val="FFFFFF"/>
                </a:solidFill>
                <a:cs typeface="ＭＳ Ｐゴシック" charset="-128"/>
              </a:endParaRPr>
            </a:p>
          </p:txBody>
        </p:sp>
      </p:grpSp>
      <p:sp>
        <p:nvSpPr>
          <p:cNvPr id="10" name="TextBox 24"/>
          <p:cNvSpPr txBox="1">
            <a:spLocks noChangeArrowheads="1"/>
          </p:cNvSpPr>
          <p:nvPr/>
        </p:nvSpPr>
        <p:spPr bwMode="auto">
          <a:xfrm>
            <a:off x="3657600" y="2914471"/>
            <a:ext cx="2082800" cy="1200329"/>
          </a:xfrm>
          <a:prstGeom prst="rect">
            <a:avLst/>
          </a:prstGeom>
          <a:noFill/>
          <a:ln w="9525">
            <a:noFill/>
            <a:miter lim="800000"/>
            <a:headEnd/>
            <a:tailEnd/>
          </a:ln>
        </p:spPr>
        <p:txBody>
          <a:bodyPr>
            <a:spAutoFit/>
          </a:bodyPr>
          <a:lstStyle/>
          <a:p>
            <a:pPr algn="ctr"/>
            <a:r>
              <a:rPr lang="en-US" sz="2400" dirty="0" smtClean="0"/>
              <a:t>Strategic Approach to Partnerships</a:t>
            </a:r>
            <a:endParaRPr lang="en-US" sz="2400" dirty="0"/>
          </a:p>
        </p:txBody>
      </p:sp>
      <p:grpSp>
        <p:nvGrpSpPr>
          <p:cNvPr id="3" name="Group 105"/>
          <p:cNvGrpSpPr>
            <a:grpSpLocks/>
          </p:cNvGrpSpPr>
          <p:nvPr/>
        </p:nvGrpSpPr>
        <p:grpSpPr bwMode="auto">
          <a:xfrm rot="19765573" flipH="1">
            <a:off x="5155700" y="969326"/>
            <a:ext cx="1528762" cy="1514475"/>
            <a:chOff x="5580063" y="2757488"/>
            <a:chExt cx="1031875" cy="1022350"/>
          </a:xfrm>
        </p:grpSpPr>
        <p:sp>
          <p:nvSpPr>
            <p:cNvPr id="12" name="Ellipse 44"/>
            <p:cNvSpPr/>
            <p:nvPr/>
          </p:nvSpPr>
          <p:spPr bwMode="auto">
            <a:xfrm rot="21052097">
              <a:off x="5590124" y="2757488"/>
              <a:ext cx="1021814" cy="1022350"/>
            </a:xfrm>
            <a:prstGeom prst="ellipse">
              <a:avLst/>
            </a:prstGeom>
            <a:gradFill flip="none" rotWithShape="1">
              <a:gsLst>
                <a:gs pos="0">
                  <a:schemeClr val="bg1"/>
                </a:gs>
                <a:gs pos="100000">
                  <a:srgbClr val="98E739"/>
                </a:gs>
              </a:gsLst>
              <a:path path="shape">
                <a:fillToRect l="50000" t="50000" r="50000" b="50000"/>
              </a:path>
              <a:tileRect/>
            </a:gradFill>
            <a:ln w="9525" cap="flat" cmpd="sng" algn="ctr">
              <a:solidFill>
                <a:srgbClr val="98E739"/>
              </a:solidFill>
              <a:prstDash val="solid"/>
            </a:ln>
            <a:effectLst>
              <a:innerShdw blurRad="190500" dist="114300" dir="5640000">
                <a:srgbClr val="000000">
                  <a:alpha val="37000"/>
                </a:srgbClr>
              </a:innerShdw>
            </a:effectLst>
          </p:spPr>
          <p:txBody>
            <a:bodyPr anchor="ctr"/>
            <a:lstStyle/>
            <a:p>
              <a:pPr algn="ctr">
                <a:defRPr/>
              </a:pPr>
              <a:endParaRPr lang="da-DK" u="sng">
                <a:solidFill>
                  <a:srgbClr val="FFFFFF"/>
                </a:solidFill>
                <a:cs typeface="ＭＳ Ｐゴシック" charset="-128"/>
              </a:endParaRPr>
            </a:p>
          </p:txBody>
        </p:sp>
        <p:sp>
          <p:nvSpPr>
            <p:cNvPr id="13" name="Måne 63"/>
            <p:cNvSpPr/>
            <p:nvPr/>
          </p:nvSpPr>
          <p:spPr bwMode="auto">
            <a:xfrm rot="16552097">
              <a:off x="5850994" y="30384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u="sng">
                <a:solidFill>
                  <a:srgbClr val="FFFFFF"/>
                </a:solidFill>
                <a:cs typeface="ＭＳ Ｐゴシック" charset="-128"/>
              </a:endParaRPr>
            </a:p>
          </p:txBody>
        </p:sp>
        <p:sp>
          <p:nvSpPr>
            <p:cNvPr id="14" name="Ellipse 45"/>
            <p:cNvSpPr>
              <a:spLocks noChangeArrowheads="1"/>
            </p:cNvSpPr>
            <p:nvPr/>
          </p:nvSpPr>
          <p:spPr bwMode="auto">
            <a:xfrm>
              <a:off x="5735638" y="2786063"/>
              <a:ext cx="722312" cy="539750"/>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da-DK" u="sng">
                <a:solidFill>
                  <a:srgbClr val="FFFFFF"/>
                </a:solidFill>
              </a:endParaRPr>
            </a:p>
          </p:txBody>
        </p:sp>
      </p:grpSp>
      <p:grpSp>
        <p:nvGrpSpPr>
          <p:cNvPr id="4" name="Group 105"/>
          <p:cNvGrpSpPr>
            <a:grpSpLocks/>
          </p:cNvGrpSpPr>
          <p:nvPr/>
        </p:nvGrpSpPr>
        <p:grpSpPr bwMode="auto">
          <a:xfrm rot="19765573" flipH="1">
            <a:off x="6146298" y="2874325"/>
            <a:ext cx="1528762" cy="1514475"/>
            <a:chOff x="5580063" y="2757488"/>
            <a:chExt cx="1031875" cy="1022350"/>
          </a:xfrm>
        </p:grpSpPr>
        <p:sp>
          <p:nvSpPr>
            <p:cNvPr id="18" name="Ellipse 44"/>
            <p:cNvSpPr/>
            <p:nvPr/>
          </p:nvSpPr>
          <p:spPr bwMode="auto">
            <a:xfrm rot="21052097">
              <a:off x="5590124" y="2757488"/>
              <a:ext cx="1021814" cy="1022350"/>
            </a:xfrm>
            <a:prstGeom prst="ellipse">
              <a:avLst/>
            </a:prstGeom>
            <a:gradFill flip="none" rotWithShape="1">
              <a:gsLst>
                <a:gs pos="0">
                  <a:schemeClr val="bg1"/>
                </a:gs>
                <a:gs pos="100000">
                  <a:srgbClr val="98E739"/>
                </a:gs>
              </a:gsLst>
              <a:path path="shape">
                <a:fillToRect l="50000" t="50000" r="50000" b="50000"/>
              </a:path>
              <a:tileRect/>
            </a:gradFill>
            <a:ln w="9525" cap="flat" cmpd="sng" algn="ctr">
              <a:solidFill>
                <a:srgbClr val="98E739"/>
              </a:solidFill>
              <a:prstDash val="solid"/>
            </a:ln>
            <a:effectLst>
              <a:innerShdw blurRad="190500" dist="114300" dir="5640000">
                <a:srgbClr val="000000">
                  <a:alpha val="37000"/>
                </a:srgbClr>
              </a:innerShdw>
            </a:effectLst>
          </p:spPr>
          <p:txBody>
            <a:bodyPr anchor="ctr"/>
            <a:lstStyle/>
            <a:p>
              <a:pPr algn="ctr">
                <a:defRPr/>
              </a:pPr>
              <a:endParaRPr lang="da-DK" u="sng">
                <a:solidFill>
                  <a:srgbClr val="FFFFFF"/>
                </a:solidFill>
                <a:cs typeface="ＭＳ Ｐゴシック" charset="-128"/>
              </a:endParaRPr>
            </a:p>
          </p:txBody>
        </p:sp>
        <p:sp>
          <p:nvSpPr>
            <p:cNvPr id="19" name="Måne 63"/>
            <p:cNvSpPr/>
            <p:nvPr/>
          </p:nvSpPr>
          <p:spPr bwMode="auto">
            <a:xfrm rot="16552097">
              <a:off x="5850994" y="30384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u="sng">
                <a:solidFill>
                  <a:srgbClr val="FFFFFF"/>
                </a:solidFill>
                <a:cs typeface="ＭＳ Ｐゴシック" charset="-128"/>
              </a:endParaRPr>
            </a:p>
          </p:txBody>
        </p:sp>
        <p:sp>
          <p:nvSpPr>
            <p:cNvPr id="20" name="Ellipse 45"/>
            <p:cNvSpPr>
              <a:spLocks noChangeArrowheads="1"/>
            </p:cNvSpPr>
            <p:nvPr/>
          </p:nvSpPr>
          <p:spPr bwMode="auto">
            <a:xfrm>
              <a:off x="5735638" y="2786063"/>
              <a:ext cx="722312" cy="539750"/>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da-DK" u="sng">
                <a:solidFill>
                  <a:srgbClr val="FFFFFF"/>
                </a:solidFill>
              </a:endParaRPr>
            </a:p>
          </p:txBody>
        </p:sp>
      </p:grpSp>
      <p:grpSp>
        <p:nvGrpSpPr>
          <p:cNvPr id="5" name="Group 105"/>
          <p:cNvGrpSpPr>
            <a:grpSpLocks/>
          </p:cNvGrpSpPr>
          <p:nvPr/>
        </p:nvGrpSpPr>
        <p:grpSpPr bwMode="auto">
          <a:xfrm rot="19765573" flipH="1">
            <a:off x="5003298" y="4678999"/>
            <a:ext cx="1528762" cy="1514475"/>
            <a:chOff x="5580063" y="2757488"/>
            <a:chExt cx="1031875" cy="1022350"/>
          </a:xfrm>
        </p:grpSpPr>
        <p:sp>
          <p:nvSpPr>
            <p:cNvPr id="28" name="Ellipse 44"/>
            <p:cNvSpPr/>
            <p:nvPr/>
          </p:nvSpPr>
          <p:spPr bwMode="auto">
            <a:xfrm rot="21052097">
              <a:off x="5590124" y="2757488"/>
              <a:ext cx="1021814" cy="1022350"/>
            </a:xfrm>
            <a:prstGeom prst="ellipse">
              <a:avLst/>
            </a:prstGeom>
            <a:gradFill flip="none" rotWithShape="1">
              <a:gsLst>
                <a:gs pos="0">
                  <a:schemeClr val="bg1"/>
                </a:gs>
                <a:gs pos="100000">
                  <a:srgbClr val="98E739"/>
                </a:gs>
              </a:gsLst>
              <a:path path="shape">
                <a:fillToRect l="50000" t="50000" r="50000" b="50000"/>
              </a:path>
              <a:tileRect/>
            </a:gradFill>
            <a:ln w="9525" cap="flat" cmpd="sng" algn="ctr">
              <a:solidFill>
                <a:srgbClr val="98E739"/>
              </a:solidFill>
              <a:prstDash val="solid"/>
            </a:ln>
            <a:effectLst>
              <a:innerShdw blurRad="190500" dist="114300" dir="5640000">
                <a:srgbClr val="000000">
                  <a:alpha val="37000"/>
                </a:srgbClr>
              </a:innerShdw>
            </a:effectLst>
          </p:spPr>
          <p:txBody>
            <a:bodyPr anchor="ctr"/>
            <a:lstStyle/>
            <a:p>
              <a:pPr algn="ctr">
                <a:defRPr/>
              </a:pPr>
              <a:endParaRPr lang="da-DK" u="sng">
                <a:solidFill>
                  <a:srgbClr val="FFFFFF"/>
                </a:solidFill>
                <a:cs typeface="ＭＳ Ｐゴシック" charset="-128"/>
              </a:endParaRPr>
            </a:p>
          </p:txBody>
        </p:sp>
        <p:sp>
          <p:nvSpPr>
            <p:cNvPr id="29" name="Måne 63"/>
            <p:cNvSpPr/>
            <p:nvPr/>
          </p:nvSpPr>
          <p:spPr bwMode="auto">
            <a:xfrm rot="16552097">
              <a:off x="5850994" y="30384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u="sng">
                <a:solidFill>
                  <a:srgbClr val="FFFFFF"/>
                </a:solidFill>
                <a:cs typeface="ＭＳ Ｐゴシック" charset="-128"/>
              </a:endParaRPr>
            </a:p>
          </p:txBody>
        </p:sp>
        <p:sp>
          <p:nvSpPr>
            <p:cNvPr id="30" name="Ellipse 45"/>
            <p:cNvSpPr>
              <a:spLocks noChangeArrowheads="1"/>
            </p:cNvSpPr>
            <p:nvPr/>
          </p:nvSpPr>
          <p:spPr bwMode="auto">
            <a:xfrm>
              <a:off x="5735638" y="2786063"/>
              <a:ext cx="722312" cy="539750"/>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da-DK" u="sng">
                <a:solidFill>
                  <a:srgbClr val="FFFFFF"/>
                </a:solidFill>
              </a:endParaRPr>
            </a:p>
          </p:txBody>
        </p:sp>
      </p:grpSp>
      <p:grpSp>
        <p:nvGrpSpPr>
          <p:cNvPr id="6" name="Group 105"/>
          <p:cNvGrpSpPr>
            <a:grpSpLocks/>
          </p:cNvGrpSpPr>
          <p:nvPr/>
        </p:nvGrpSpPr>
        <p:grpSpPr bwMode="auto">
          <a:xfrm rot="19765573" flipH="1">
            <a:off x="2869698" y="893126"/>
            <a:ext cx="1528762" cy="1514475"/>
            <a:chOff x="5580063" y="2757488"/>
            <a:chExt cx="1031875" cy="1022350"/>
          </a:xfrm>
        </p:grpSpPr>
        <p:sp>
          <p:nvSpPr>
            <p:cNvPr id="38" name="Ellipse 44"/>
            <p:cNvSpPr/>
            <p:nvPr/>
          </p:nvSpPr>
          <p:spPr bwMode="auto">
            <a:xfrm rot="21052097">
              <a:off x="5590124" y="2757488"/>
              <a:ext cx="1021814" cy="1022350"/>
            </a:xfrm>
            <a:prstGeom prst="ellipse">
              <a:avLst/>
            </a:prstGeom>
            <a:gradFill flip="none" rotWithShape="1">
              <a:gsLst>
                <a:gs pos="0">
                  <a:schemeClr val="bg1"/>
                </a:gs>
                <a:gs pos="100000">
                  <a:srgbClr val="98E739"/>
                </a:gs>
              </a:gsLst>
              <a:path path="shape">
                <a:fillToRect l="50000" t="50000" r="50000" b="50000"/>
              </a:path>
              <a:tileRect/>
            </a:gradFill>
            <a:ln w="9525" cap="flat" cmpd="sng" algn="ctr">
              <a:solidFill>
                <a:srgbClr val="98E739"/>
              </a:solidFill>
              <a:prstDash val="solid"/>
            </a:ln>
            <a:effectLst>
              <a:innerShdw blurRad="190500" dist="114300" dir="5640000">
                <a:srgbClr val="000000">
                  <a:alpha val="37000"/>
                </a:srgbClr>
              </a:innerShdw>
            </a:effectLst>
          </p:spPr>
          <p:txBody>
            <a:bodyPr anchor="ctr"/>
            <a:lstStyle/>
            <a:p>
              <a:pPr algn="ctr">
                <a:defRPr/>
              </a:pPr>
              <a:endParaRPr lang="da-DK" u="sng">
                <a:solidFill>
                  <a:srgbClr val="FFFFFF"/>
                </a:solidFill>
                <a:cs typeface="ＭＳ Ｐゴシック" charset="-128"/>
              </a:endParaRPr>
            </a:p>
          </p:txBody>
        </p:sp>
        <p:sp>
          <p:nvSpPr>
            <p:cNvPr id="39" name="Måne 63"/>
            <p:cNvSpPr/>
            <p:nvPr/>
          </p:nvSpPr>
          <p:spPr bwMode="auto">
            <a:xfrm rot="16552097">
              <a:off x="5850994" y="30384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u="sng">
                <a:solidFill>
                  <a:srgbClr val="FFFFFF"/>
                </a:solidFill>
                <a:cs typeface="ＭＳ Ｐゴシック" charset="-128"/>
              </a:endParaRPr>
            </a:p>
          </p:txBody>
        </p:sp>
        <p:sp>
          <p:nvSpPr>
            <p:cNvPr id="40" name="Ellipse 45"/>
            <p:cNvSpPr>
              <a:spLocks noChangeArrowheads="1"/>
            </p:cNvSpPr>
            <p:nvPr/>
          </p:nvSpPr>
          <p:spPr bwMode="auto">
            <a:xfrm>
              <a:off x="5735638" y="2786063"/>
              <a:ext cx="722312" cy="539750"/>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da-DK" u="sng">
                <a:solidFill>
                  <a:srgbClr val="FFFFFF"/>
                </a:solidFill>
              </a:endParaRPr>
            </a:p>
          </p:txBody>
        </p:sp>
      </p:grpSp>
      <p:grpSp>
        <p:nvGrpSpPr>
          <p:cNvPr id="11" name="Group 105"/>
          <p:cNvGrpSpPr>
            <a:grpSpLocks/>
          </p:cNvGrpSpPr>
          <p:nvPr/>
        </p:nvGrpSpPr>
        <p:grpSpPr bwMode="auto">
          <a:xfrm rot="19765573" flipH="1">
            <a:off x="1650499" y="2721926"/>
            <a:ext cx="1528762" cy="1514475"/>
            <a:chOff x="5580063" y="2757488"/>
            <a:chExt cx="1031875" cy="1022350"/>
          </a:xfrm>
        </p:grpSpPr>
        <p:sp>
          <p:nvSpPr>
            <p:cNvPr id="33" name="Ellipse 44"/>
            <p:cNvSpPr/>
            <p:nvPr/>
          </p:nvSpPr>
          <p:spPr bwMode="auto">
            <a:xfrm rot="21052097">
              <a:off x="5590124" y="2757488"/>
              <a:ext cx="1021814" cy="1022350"/>
            </a:xfrm>
            <a:prstGeom prst="ellipse">
              <a:avLst/>
            </a:prstGeom>
            <a:gradFill flip="none" rotWithShape="1">
              <a:gsLst>
                <a:gs pos="0">
                  <a:schemeClr val="bg1"/>
                </a:gs>
                <a:gs pos="100000">
                  <a:srgbClr val="98E739"/>
                </a:gs>
              </a:gsLst>
              <a:path path="shape">
                <a:fillToRect l="50000" t="50000" r="50000" b="50000"/>
              </a:path>
              <a:tileRect/>
            </a:gradFill>
            <a:ln w="9525" cap="flat" cmpd="sng" algn="ctr">
              <a:solidFill>
                <a:srgbClr val="98E739"/>
              </a:solidFill>
              <a:prstDash val="solid"/>
            </a:ln>
            <a:effectLst>
              <a:innerShdw blurRad="190500" dist="114300" dir="5640000">
                <a:srgbClr val="000000">
                  <a:alpha val="37000"/>
                </a:srgbClr>
              </a:innerShdw>
            </a:effectLst>
          </p:spPr>
          <p:txBody>
            <a:bodyPr anchor="ctr"/>
            <a:lstStyle/>
            <a:p>
              <a:pPr algn="ctr">
                <a:defRPr/>
              </a:pPr>
              <a:endParaRPr lang="da-DK" u="sng">
                <a:solidFill>
                  <a:srgbClr val="FFFFFF"/>
                </a:solidFill>
                <a:cs typeface="ＭＳ Ｐゴシック" charset="-128"/>
              </a:endParaRPr>
            </a:p>
          </p:txBody>
        </p:sp>
        <p:sp>
          <p:nvSpPr>
            <p:cNvPr id="34" name="Måne 63"/>
            <p:cNvSpPr/>
            <p:nvPr/>
          </p:nvSpPr>
          <p:spPr bwMode="auto">
            <a:xfrm rot="16552097">
              <a:off x="5850994" y="30384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u="sng">
                <a:solidFill>
                  <a:srgbClr val="FFFFFF"/>
                </a:solidFill>
                <a:cs typeface="ＭＳ Ｐゴシック" charset="-128"/>
              </a:endParaRPr>
            </a:p>
          </p:txBody>
        </p:sp>
        <p:sp>
          <p:nvSpPr>
            <p:cNvPr id="35" name="Ellipse 45"/>
            <p:cNvSpPr>
              <a:spLocks noChangeArrowheads="1"/>
            </p:cNvSpPr>
            <p:nvPr/>
          </p:nvSpPr>
          <p:spPr bwMode="auto">
            <a:xfrm>
              <a:off x="5735638" y="2786063"/>
              <a:ext cx="722312" cy="539750"/>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da-DK" u="sng">
                <a:solidFill>
                  <a:srgbClr val="FFFFFF"/>
                </a:solidFill>
              </a:endParaRPr>
            </a:p>
          </p:txBody>
        </p:sp>
      </p:grpSp>
      <p:grpSp>
        <p:nvGrpSpPr>
          <p:cNvPr id="16" name="Group 105"/>
          <p:cNvGrpSpPr>
            <a:grpSpLocks/>
          </p:cNvGrpSpPr>
          <p:nvPr/>
        </p:nvGrpSpPr>
        <p:grpSpPr bwMode="auto">
          <a:xfrm rot="19765573" flipH="1">
            <a:off x="2641099" y="4678999"/>
            <a:ext cx="1528762" cy="1514475"/>
            <a:chOff x="5580063" y="2757488"/>
            <a:chExt cx="1031875" cy="1022350"/>
          </a:xfrm>
        </p:grpSpPr>
        <p:sp>
          <p:nvSpPr>
            <p:cNvPr id="43" name="Ellipse 44"/>
            <p:cNvSpPr/>
            <p:nvPr/>
          </p:nvSpPr>
          <p:spPr bwMode="auto">
            <a:xfrm rot="21052097">
              <a:off x="5590124" y="2757488"/>
              <a:ext cx="1021814" cy="1022350"/>
            </a:xfrm>
            <a:prstGeom prst="ellipse">
              <a:avLst/>
            </a:prstGeom>
            <a:gradFill flip="none" rotWithShape="1">
              <a:gsLst>
                <a:gs pos="0">
                  <a:schemeClr val="bg1"/>
                </a:gs>
                <a:gs pos="100000">
                  <a:srgbClr val="98E739"/>
                </a:gs>
              </a:gsLst>
              <a:path path="shape">
                <a:fillToRect l="50000" t="50000" r="50000" b="50000"/>
              </a:path>
              <a:tileRect/>
            </a:gradFill>
            <a:ln w="9525" cap="flat" cmpd="sng" algn="ctr">
              <a:solidFill>
                <a:srgbClr val="98E739"/>
              </a:solidFill>
              <a:prstDash val="solid"/>
            </a:ln>
            <a:effectLst>
              <a:innerShdw blurRad="190500" dist="114300" dir="5640000">
                <a:srgbClr val="000000">
                  <a:alpha val="37000"/>
                </a:srgbClr>
              </a:innerShdw>
            </a:effectLst>
          </p:spPr>
          <p:txBody>
            <a:bodyPr anchor="ctr"/>
            <a:lstStyle/>
            <a:p>
              <a:pPr algn="ctr">
                <a:defRPr/>
              </a:pPr>
              <a:endParaRPr lang="da-DK" u="sng">
                <a:solidFill>
                  <a:srgbClr val="FFFFFF"/>
                </a:solidFill>
                <a:cs typeface="ＭＳ Ｐゴシック" charset="-128"/>
              </a:endParaRPr>
            </a:p>
          </p:txBody>
        </p:sp>
        <p:sp>
          <p:nvSpPr>
            <p:cNvPr id="44" name="Måne 63"/>
            <p:cNvSpPr/>
            <p:nvPr/>
          </p:nvSpPr>
          <p:spPr bwMode="auto">
            <a:xfrm rot="16552097">
              <a:off x="5850994" y="30384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u="sng">
                <a:solidFill>
                  <a:srgbClr val="FFFFFF"/>
                </a:solidFill>
                <a:cs typeface="ＭＳ Ｐゴシック" charset="-128"/>
              </a:endParaRPr>
            </a:p>
          </p:txBody>
        </p:sp>
        <p:sp>
          <p:nvSpPr>
            <p:cNvPr id="45" name="Ellipse 45"/>
            <p:cNvSpPr>
              <a:spLocks noChangeArrowheads="1"/>
            </p:cNvSpPr>
            <p:nvPr/>
          </p:nvSpPr>
          <p:spPr bwMode="auto">
            <a:xfrm>
              <a:off x="5735638" y="2786063"/>
              <a:ext cx="722312" cy="539750"/>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da-DK" u="sng">
                <a:solidFill>
                  <a:srgbClr val="FFFFFF"/>
                </a:solidFill>
              </a:endParaRPr>
            </a:p>
          </p:txBody>
        </p:sp>
      </p:grpSp>
      <p:sp>
        <p:nvSpPr>
          <p:cNvPr id="47" name="Ellipse 59"/>
          <p:cNvSpPr/>
          <p:nvPr/>
        </p:nvSpPr>
        <p:spPr bwMode="auto">
          <a:xfrm>
            <a:off x="2514600" y="6172200"/>
            <a:ext cx="2017573" cy="407865"/>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a:solidFill>
                <a:srgbClr val="FFFFFF"/>
              </a:solidFill>
              <a:cs typeface="ＭＳ Ｐゴシック" charset="-128"/>
            </a:endParaRPr>
          </a:p>
        </p:txBody>
      </p:sp>
      <p:sp>
        <p:nvSpPr>
          <p:cNvPr id="49" name="Ellipse 59"/>
          <p:cNvSpPr/>
          <p:nvPr/>
        </p:nvSpPr>
        <p:spPr bwMode="auto">
          <a:xfrm>
            <a:off x="4800600" y="6172200"/>
            <a:ext cx="2017573" cy="407865"/>
          </a:xfrm>
          <a:prstGeom prst="ellipse">
            <a:avLst/>
          </a:prstGeom>
          <a:gradFill flip="none" rotWithShape="1">
            <a:gsLst>
              <a:gs pos="24000">
                <a:sysClr val="windowText" lastClr="000000">
                  <a:alpha val="22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a:solidFill>
                <a:srgbClr val="FFFFFF"/>
              </a:solidFill>
              <a:cs typeface="ＭＳ Ｐゴシック" charset="-128"/>
            </a:endParaRPr>
          </a:p>
        </p:txBody>
      </p:sp>
      <p:sp>
        <p:nvSpPr>
          <p:cNvPr id="15" name="Rektangel 76"/>
          <p:cNvSpPr>
            <a:spLocks noChangeArrowheads="1"/>
          </p:cNvSpPr>
          <p:nvPr/>
        </p:nvSpPr>
        <p:spPr bwMode="auto">
          <a:xfrm>
            <a:off x="2895600" y="1456492"/>
            <a:ext cx="1447800" cy="677108"/>
          </a:xfrm>
          <a:prstGeom prst="rect">
            <a:avLst/>
          </a:prstGeom>
          <a:noFill/>
          <a:ln w="9525">
            <a:noFill/>
            <a:miter lim="800000"/>
            <a:headEnd/>
            <a:tailEnd/>
          </a:ln>
        </p:spPr>
        <p:txBody>
          <a:bodyPr wrap="square">
            <a:spAutoFit/>
          </a:bodyPr>
          <a:lstStyle/>
          <a:p>
            <a:pPr algn="ctr"/>
            <a:r>
              <a:rPr lang="en-US" sz="2000" b="1" noProof="1" smtClean="0">
                <a:solidFill>
                  <a:srgbClr val="1E1C11"/>
                </a:solidFill>
                <a:cs typeface="Arial" charset="0"/>
              </a:rPr>
              <a:t>PREPARE</a:t>
            </a:r>
            <a:endParaRPr lang="en-US" sz="2000" b="1" noProof="1">
              <a:solidFill>
                <a:srgbClr val="1E1C11"/>
              </a:solidFill>
              <a:cs typeface="Arial" charset="0"/>
            </a:endParaRPr>
          </a:p>
          <a:p>
            <a:endParaRPr lang="da-DK" dirty="0">
              <a:solidFill>
                <a:srgbClr val="1E1C11"/>
              </a:solidFill>
            </a:endParaRPr>
          </a:p>
        </p:txBody>
      </p:sp>
      <p:sp>
        <p:nvSpPr>
          <p:cNvPr id="50" name="Rektangel 76"/>
          <p:cNvSpPr>
            <a:spLocks noChangeArrowheads="1"/>
          </p:cNvSpPr>
          <p:nvPr/>
        </p:nvSpPr>
        <p:spPr bwMode="auto">
          <a:xfrm>
            <a:off x="5181600" y="1532692"/>
            <a:ext cx="1447800" cy="677108"/>
          </a:xfrm>
          <a:prstGeom prst="rect">
            <a:avLst/>
          </a:prstGeom>
          <a:noFill/>
          <a:ln w="9525">
            <a:noFill/>
            <a:miter lim="800000"/>
            <a:headEnd/>
            <a:tailEnd/>
          </a:ln>
        </p:spPr>
        <p:txBody>
          <a:bodyPr wrap="square">
            <a:spAutoFit/>
          </a:bodyPr>
          <a:lstStyle/>
          <a:p>
            <a:pPr algn="ctr"/>
            <a:r>
              <a:rPr lang="en-US" sz="2000" b="1" noProof="1" smtClean="0">
                <a:solidFill>
                  <a:srgbClr val="1E1C11"/>
                </a:solidFill>
                <a:cs typeface="Arial" charset="0"/>
              </a:rPr>
              <a:t>SELECT</a:t>
            </a:r>
            <a:endParaRPr lang="en-US" sz="2000" b="1" noProof="1">
              <a:solidFill>
                <a:srgbClr val="1E1C11"/>
              </a:solidFill>
              <a:cs typeface="Arial" charset="0"/>
            </a:endParaRPr>
          </a:p>
          <a:p>
            <a:endParaRPr lang="da-DK" dirty="0">
              <a:solidFill>
                <a:srgbClr val="1E1C11"/>
              </a:solidFill>
            </a:endParaRPr>
          </a:p>
        </p:txBody>
      </p:sp>
      <p:sp>
        <p:nvSpPr>
          <p:cNvPr id="51" name="Rektangel 76"/>
          <p:cNvSpPr>
            <a:spLocks noChangeArrowheads="1"/>
          </p:cNvSpPr>
          <p:nvPr/>
        </p:nvSpPr>
        <p:spPr bwMode="auto">
          <a:xfrm>
            <a:off x="6172200" y="3437692"/>
            <a:ext cx="1447800" cy="677108"/>
          </a:xfrm>
          <a:prstGeom prst="rect">
            <a:avLst/>
          </a:prstGeom>
          <a:noFill/>
          <a:ln w="9525">
            <a:noFill/>
            <a:miter lim="800000"/>
            <a:headEnd/>
            <a:tailEnd/>
          </a:ln>
        </p:spPr>
        <p:txBody>
          <a:bodyPr wrap="square">
            <a:spAutoFit/>
          </a:bodyPr>
          <a:lstStyle/>
          <a:p>
            <a:pPr algn="ctr"/>
            <a:r>
              <a:rPr lang="en-US" sz="2000" b="1" noProof="1" smtClean="0">
                <a:solidFill>
                  <a:srgbClr val="1E1C11"/>
                </a:solidFill>
                <a:cs typeface="Arial" charset="0"/>
              </a:rPr>
              <a:t>NEGOTIATE</a:t>
            </a:r>
            <a:endParaRPr lang="en-US" sz="2000" b="1" noProof="1">
              <a:solidFill>
                <a:srgbClr val="1E1C11"/>
              </a:solidFill>
              <a:cs typeface="Arial" charset="0"/>
            </a:endParaRPr>
          </a:p>
          <a:p>
            <a:endParaRPr lang="da-DK" dirty="0">
              <a:solidFill>
                <a:srgbClr val="1E1C11"/>
              </a:solidFill>
            </a:endParaRPr>
          </a:p>
        </p:txBody>
      </p:sp>
      <p:sp>
        <p:nvSpPr>
          <p:cNvPr id="52" name="Rektangel 76"/>
          <p:cNvSpPr>
            <a:spLocks noChangeArrowheads="1"/>
          </p:cNvSpPr>
          <p:nvPr/>
        </p:nvSpPr>
        <p:spPr bwMode="auto">
          <a:xfrm>
            <a:off x="5105400" y="5266492"/>
            <a:ext cx="1447800" cy="677108"/>
          </a:xfrm>
          <a:prstGeom prst="rect">
            <a:avLst/>
          </a:prstGeom>
          <a:noFill/>
          <a:ln w="9525">
            <a:noFill/>
            <a:miter lim="800000"/>
            <a:headEnd/>
            <a:tailEnd/>
          </a:ln>
        </p:spPr>
        <p:txBody>
          <a:bodyPr wrap="square">
            <a:spAutoFit/>
          </a:bodyPr>
          <a:lstStyle/>
          <a:p>
            <a:pPr algn="ctr"/>
            <a:r>
              <a:rPr lang="en-US" sz="2000" b="1" noProof="1" smtClean="0">
                <a:solidFill>
                  <a:srgbClr val="1E1C11"/>
                </a:solidFill>
                <a:cs typeface="Arial" charset="0"/>
              </a:rPr>
              <a:t>MANAGE</a:t>
            </a:r>
            <a:endParaRPr lang="en-US" sz="2000" b="1" noProof="1">
              <a:solidFill>
                <a:srgbClr val="1E1C11"/>
              </a:solidFill>
              <a:cs typeface="Arial" charset="0"/>
            </a:endParaRPr>
          </a:p>
          <a:p>
            <a:endParaRPr lang="da-DK" dirty="0">
              <a:solidFill>
                <a:srgbClr val="1E1C11"/>
              </a:solidFill>
            </a:endParaRPr>
          </a:p>
        </p:txBody>
      </p:sp>
      <p:sp>
        <p:nvSpPr>
          <p:cNvPr id="53" name="Rektangel 76"/>
          <p:cNvSpPr>
            <a:spLocks noChangeArrowheads="1"/>
          </p:cNvSpPr>
          <p:nvPr/>
        </p:nvSpPr>
        <p:spPr bwMode="auto">
          <a:xfrm>
            <a:off x="2667000" y="5266492"/>
            <a:ext cx="1447800" cy="677108"/>
          </a:xfrm>
          <a:prstGeom prst="rect">
            <a:avLst/>
          </a:prstGeom>
          <a:noFill/>
          <a:ln w="9525">
            <a:noFill/>
            <a:miter lim="800000"/>
            <a:headEnd/>
            <a:tailEnd/>
          </a:ln>
        </p:spPr>
        <p:txBody>
          <a:bodyPr wrap="square">
            <a:spAutoFit/>
          </a:bodyPr>
          <a:lstStyle/>
          <a:p>
            <a:pPr algn="ctr"/>
            <a:r>
              <a:rPr lang="en-US" sz="2000" b="1" noProof="1" smtClean="0">
                <a:solidFill>
                  <a:srgbClr val="1E1C11"/>
                </a:solidFill>
                <a:cs typeface="Arial" charset="0"/>
              </a:rPr>
              <a:t>MEASURE</a:t>
            </a:r>
            <a:endParaRPr lang="en-US" sz="2000" b="1" noProof="1">
              <a:solidFill>
                <a:srgbClr val="1E1C11"/>
              </a:solidFill>
              <a:cs typeface="Arial" charset="0"/>
            </a:endParaRPr>
          </a:p>
          <a:p>
            <a:endParaRPr lang="da-DK" dirty="0">
              <a:solidFill>
                <a:srgbClr val="1E1C11"/>
              </a:solidFill>
            </a:endParaRPr>
          </a:p>
        </p:txBody>
      </p:sp>
      <p:sp>
        <p:nvSpPr>
          <p:cNvPr id="54" name="Rektangel 76"/>
          <p:cNvSpPr>
            <a:spLocks noChangeArrowheads="1"/>
          </p:cNvSpPr>
          <p:nvPr/>
        </p:nvSpPr>
        <p:spPr bwMode="auto">
          <a:xfrm>
            <a:off x="1676400" y="2971801"/>
            <a:ext cx="1447800" cy="1292662"/>
          </a:xfrm>
          <a:prstGeom prst="rect">
            <a:avLst/>
          </a:prstGeom>
          <a:noFill/>
          <a:ln w="9525">
            <a:noFill/>
            <a:miter lim="800000"/>
            <a:headEnd/>
            <a:tailEnd/>
          </a:ln>
        </p:spPr>
        <p:txBody>
          <a:bodyPr wrap="square">
            <a:spAutoFit/>
          </a:bodyPr>
          <a:lstStyle/>
          <a:p>
            <a:pPr algn="ctr"/>
            <a:r>
              <a:rPr lang="en-US" sz="2000" b="1" noProof="1" smtClean="0">
                <a:solidFill>
                  <a:srgbClr val="1E1C11"/>
                </a:solidFill>
                <a:cs typeface="Arial" charset="0"/>
              </a:rPr>
              <a:t>CONCLUDE OR </a:t>
            </a:r>
          </a:p>
          <a:p>
            <a:pPr algn="ctr"/>
            <a:r>
              <a:rPr lang="en-US" sz="2000" b="1" noProof="1" smtClean="0">
                <a:solidFill>
                  <a:srgbClr val="1E1C11"/>
                </a:solidFill>
                <a:cs typeface="Arial" charset="0"/>
              </a:rPr>
              <a:t>ADAPT</a:t>
            </a:r>
            <a:endParaRPr lang="en-US" sz="2000" b="1" noProof="1">
              <a:solidFill>
                <a:srgbClr val="1E1C11"/>
              </a:solidFill>
              <a:cs typeface="Arial" charset="0"/>
            </a:endParaRPr>
          </a:p>
          <a:p>
            <a:endParaRPr lang="da-DK" dirty="0">
              <a:solidFill>
                <a:srgbClr val="1E1C11"/>
              </a:solidFill>
            </a:endParaRPr>
          </a:p>
        </p:txBody>
      </p:sp>
      <p:sp>
        <p:nvSpPr>
          <p:cNvPr id="55" name="Right Arrow 54"/>
          <p:cNvSpPr>
            <a:spLocks noChangeArrowheads="1"/>
          </p:cNvSpPr>
          <p:nvPr/>
        </p:nvSpPr>
        <p:spPr bwMode="auto">
          <a:xfrm rot="3469493">
            <a:off x="6268264" y="2450328"/>
            <a:ext cx="480040" cy="492118"/>
          </a:xfrm>
          <a:prstGeom prst="rightArrow">
            <a:avLst>
              <a:gd name="adj1" fmla="val 50000"/>
              <a:gd name="adj2" fmla="val 49998"/>
            </a:avLst>
          </a:prstGeom>
          <a:gradFill rotWithShape="1">
            <a:gsLst>
              <a:gs pos="0">
                <a:srgbClr val="7F7F7F"/>
              </a:gs>
              <a:gs pos="100000">
                <a:srgbClr val="262626"/>
              </a:gs>
            </a:gsLst>
            <a:lin ang="5400000"/>
          </a:gradFill>
          <a:ln w="9525">
            <a:noFill/>
            <a:miter lim="800000"/>
            <a:headEnd/>
            <a:tailEnd/>
          </a:ln>
          <a:effectLst>
            <a:outerShdw dist="23000" dir="5400000" rotWithShape="0">
              <a:srgbClr val="808080">
                <a:alpha val="34998"/>
              </a:srgbClr>
            </a:outerShdw>
          </a:effectLst>
        </p:spPr>
        <p:txBody>
          <a:bodyPr anchor="ctr"/>
          <a:lstStyle/>
          <a:p>
            <a:pPr algn="ctr">
              <a:defRPr/>
            </a:pPr>
            <a:endParaRPr lang="en-US" dirty="0">
              <a:solidFill>
                <a:srgbClr val="FFFFFF"/>
              </a:solidFill>
              <a:cs typeface="ＭＳ Ｐゴシック" charset="-128"/>
            </a:endParaRPr>
          </a:p>
        </p:txBody>
      </p:sp>
      <p:sp>
        <p:nvSpPr>
          <p:cNvPr id="61" name="Right Arrow 60"/>
          <p:cNvSpPr>
            <a:spLocks noChangeArrowheads="1"/>
          </p:cNvSpPr>
          <p:nvPr/>
        </p:nvSpPr>
        <p:spPr bwMode="auto">
          <a:xfrm rot="8160609">
            <a:off x="6350598" y="4439409"/>
            <a:ext cx="480040" cy="492118"/>
          </a:xfrm>
          <a:prstGeom prst="rightArrow">
            <a:avLst>
              <a:gd name="adj1" fmla="val 50000"/>
              <a:gd name="adj2" fmla="val 49998"/>
            </a:avLst>
          </a:prstGeom>
          <a:gradFill rotWithShape="1">
            <a:gsLst>
              <a:gs pos="0">
                <a:srgbClr val="7F7F7F"/>
              </a:gs>
              <a:gs pos="100000">
                <a:srgbClr val="262626"/>
              </a:gs>
            </a:gsLst>
            <a:lin ang="5400000"/>
          </a:gradFill>
          <a:ln w="9525">
            <a:noFill/>
            <a:miter lim="800000"/>
            <a:headEnd/>
            <a:tailEnd/>
          </a:ln>
          <a:effectLst>
            <a:outerShdw dist="23000" dir="5400000" rotWithShape="0">
              <a:srgbClr val="808080">
                <a:alpha val="34998"/>
              </a:srgbClr>
            </a:outerShdw>
          </a:effectLst>
        </p:spPr>
        <p:txBody>
          <a:bodyPr anchor="ctr"/>
          <a:lstStyle/>
          <a:p>
            <a:pPr algn="ctr">
              <a:defRPr/>
            </a:pPr>
            <a:endParaRPr lang="en-US">
              <a:solidFill>
                <a:srgbClr val="FFFFFF"/>
              </a:solidFill>
              <a:cs typeface="ＭＳ Ｐゴシック" charset="-128"/>
            </a:endParaRPr>
          </a:p>
        </p:txBody>
      </p:sp>
      <p:sp>
        <p:nvSpPr>
          <p:cNvPr id="62" name="Right Arrow 61"/>
          <p:cNvSpPr>
            <a:spLocks noChangeArrowheads="1"/>
          </p:cNvSpPr>
          <p:nvPr/>
        </p:nvSpPr>
        <p:spPr bwMode="auto">
          <a:xfrm rot="10800000">
            <a:off x="4343401" y="5269727"/>
            <a:ext cx="480040" cy="492118"/>
          </a:xfrm>
          <a:prstGeom prst="rightArrow">
            <a:avLst>
              <a:gd name="adj1" fmla="val 50000"/>
              <a:gd name="adj2" fmla="val 49998"/>
            </a:avLst>
          </a:prstGeom>
          <a:gradFill rotWithShape="1">
            <a:gsLst>
              <a:gs pos="0">
                <a:srgbClr val="7F7F7F"/>
              </a:gs>
              <a:gs pos="100000">
                <a:srgbClr val="262626"/>
              </a:gs>
            </a:gsLst>
            <a:lin ang="5400000"/>
          </a:gradFill>
          <a:ln w="9525">
            <a:noFill/>
            <a:miter lim="800000"/>
            <a:headEnd/>
            <a:tailEnd/>
          </a:ln>
          <a:effectLst>
            <a:outerShdw dist="23000" dir="5400000" rotWithShape="0">
              <a:srgbClr val="808080">
                <a:alpha val="34998"/>
              </a:srgbClr>
            </a:outerShdw>
          </a:effectLst>
        </p:spPr>
        <p:txBody>
          <a:bodyPr anchor="ctr"/>
          <a:lstStyle/>
          <a:p>
            <a:pPr algn="ctr">
              <a:defRPr/>
            </a:pPr>
            <a:endParaRPr lang="en-US">
              <a:solidFill>
                <a:srgbClr val="FFFFFF"/>
              </a:solidFill>
              <a:cs typeface="ＭＳ Ｐゴシック" charset="-128"/>
            </a:endParaRPr>
          </a:p>
        </p:txBody>
      </p:sp>
      <p:sp>
        <p:nvSpPr>
          <p:cNvPr id="63" name="Right Arrow 62"/>
          <p:cNvSpPr>
            <a:spLocks noChangeArrowheads="1"/>
          </p:cNvSpPr>
          <p:nvPr/>
        </p:nvSpPr>
        <p:spPr bwMode="auto">
          <a:xfrm rot="14271122">
            <a:off x="2610662" y="4157171"/>
            <a:ext cx="480040" cy="492118"/>
          </a:xfrm>
          <a:prstGeom prst="rightArrow">
            <a:avLst>
              <a:gd name="adj1" fmla="val 50000"/>
              <a:gd name="adj2" fmla="val 49998"/>
            </a:avLst>
          </a:prstGeom>
          <a:gradFill rotWithShape="1">
            <a:gsLst>
              <a:gs pos="0">
                <a:srgbClr val="7F7F7F"/>
              </a:gs>
              <a:gs pos="100000">
                <a:srgbClr val="262626"/>
              </a:gs>
            </a:gsLst>
            <a:lin ang="5400000"/>
          </a:gradFill>
          <a:ln w="9525">
            <a:noFill/>
            <a:miter lim="800000"/>
            <a:headEnd/>
            <a:tailEnd/>
          </a:ln>
          <a:effectLst>
            <a:outerShdw dist="23000" dir="5400000" rotWithShape="0">
              <a:srgbClr val="808080">
                <a:alpha val="34998"/>
              </a:srgbClr>
            </a:outerShdw>
          </a:effectLst>
        </p:spPr>
        <p:txBody>
          <a:bodyPr anchor="ctr"/>
          <a:lstStyle/>
          <a:p>
            <a:pPr algn="ctr">
              <a:defRPr/>
            </a:pPr>
            <a:endParaRPr lang="en-US">
              <a:solidFill>
                <a:srgbClr val="FFFFFF"/>
              </a:solidFill>
              <a:cs typeface="ＭＳ Ｐゴシック" charset="-128"/>
            </a:endParaRPr>
          </a:p>
        </p:txBody>
      </p:sp>
      <p:sp>
        <p:nvSpPr>
          <p:cNvPr id="64" name="Right Arrow 63"/>
          <p:cNvSpPr>
            <a:spLocks noChangeArrowheads="1"/>
          </p:cNvSpPr>
          <p:nvPr/>
        </p:nvSpPr>
        <p:spPr bwMode="auto">
          <a:xfrm rot="18306694">
            <a:off x="2743200" y="2301612"/>
            <a:ext cx="480040" cy="492118"/>
          </a:xfrm>
          <a:prstGeom prst="rightArrow">
            <a:avLst>
              <a:gd name="adj1" fmla="val 50000"/>
              <a:gd name="adj2" fmla="val 49998"/>
            </a:avLst>
          </a:prstGeom>
          <a:gradFill rotWithShape="1">
            <a:gsLst>
              <a:gs pos="0">
                <a:srgbClr val="7F7F7F"/>
              </a:gs>
              <a:gs pos="100000">
                <a:srgbClr val="262626"/>
              </a:gs>
            </a:gsLst>
            <a:lin ang="5400000"/>
          </a:gradFill>
          <a:ln w="9525">
            <a:noFill/>
            <a:miter lim="800000"/>
            <a:headEnd/>
            <a:tailEnd/>
          </a:ln>
          <a:effectLst>
            <a:outerShdw dist="23000" dir="5400000" rotWithShape="0">
              <a:srgbClr val="808080">
                <a:alpha val="34998"/>
              </a:srgbClr>
            </a:outerShdw>
          </a:effectLst>
        </p:spPr>
        <p:txBody>
          <a:bodyPr anchor="ctr"/>
          <a:lstStyle/>
          <a:p>
            <a:pPr algn="ctr">
              <a:defRPr/>
            </a:pPr>
            <a:endParaRPr lang="en-US">
              <a:solidFill>
                <a:srgbClr val="FFFFFF"/>
              </a:solidFill>
              <a:cs typeface="ＭＳ Ｐゴシック" charset="-128"/>
            </a:endParaRPr>
          </a:p>
        </p:txBody>
      </p:sp>
      <p:sp>
        <p:nvSpPr>
          <p:cNvPr id="66" name="Right Arrow 65"/>
          <p:cNvSpPr>
            <a:spLocks noChangeArrowheads="1"/>
          </p:cNvSpPr>
          <p:nvPr/>
        </p:nvSpPr>
        <p:spPr bwMode="auto">
          <a:xfrm>
            <a:off x="4549160" y="1447800"/>
            <a:ext cx="480040" cy="492118"/>
          </a:xfrm>
          <a:prstGeom prst="rightArrow">
            <a:avLst>
              <a:gd name="adj1" fmla="val 50000"/>
              <a:gd name="adj2" fmla="val 49998"/>
            </a:avLst>
          </a:prstGeom>
          <a:gradFill rotWithShape="1">
            <a:gsLst>
              <a:gs pos="0">
                <a:srgbClr val="7F7F7F"/>
              </a:gs>
              <a:gs pos="100000">
                <a:srgbClr val="262626"/>
              </a:gs>
            </a:gsLst>
            <a:lin ang="5400000"/>
          </a:gradFill>
          <a:ln w="9525">
            <a:noFill/>
            <a:miter lim="800000"/>
            <a:headEnd/>
            <a:tailEnd/>
          </a:ln>
          <a:effectLst>
            <a:outerShdw dist="23000" dir="5400000" rotWithShape="0">
              <a:srgbClr val="808080">
                <a:alpha val="34998"/>
              </a:srgbClr>
            </a:outerShdw>
          </a:effectLst>
        </p:spPr>
        <p:txBody>
          <a:bodyPr anchor="ctr"/>
          <a:lstStyle/>
          <a:p>
            <a:pPr algn="ctr">
              <a:defRPr/>
            </a:pPr>
            <a:endParaRPr lang="en-US">
              <a:solidFill>
                <a:srgbClr val="FFFFFF"/>
              </a:solidFill>
              <a:cs typeface="ＭＳ Ｐゴシック" charset="-128"/>
            </a:endParaRPr>
          </a:p>
        </p:txBody>
      </p:sp>
      <p:sp>
        <p:nvSpPr>
          <p:cNvPr id="69" name="Right Arrow 68"/>
          <p:cNvSpPr>
            <a:spLocks noChangeArrowheads="1"/>
          </p:cNvSpPr>
          <p:nvPr/>
        </p:nvSpPr>
        <p:spPr bwMode="auto">
          <a:xfrm>
            <a:off x="5791200" y="3505200"/>
            <a:ext cx="304800" cy="228600"/>
          </a:xfrm>
          <a:prstGeom prst="rightArrow">
            <a:avLst>
              <a:gd name="adj1" fmla="val 50000"/>
              <a:gd name="adj2" fmla="val 49998"/>
            </a:avLst>
          </a:prstGeom>
          <a:gradFill rotWithShape="1">
            <a:gsLst>
              <a:gs pos="0">
                <a:schemeClr val="bg1">
                  <a:lumMod val="65000"/>
                </a:schemeClr>
              </a:gs>
              <a:gs pos="100000">
                <a:srgbClr val="262626"/>
              </a:gs>
            </a:gsLst>
            <a:lin ang="5400000"/>
          </a:gradFill>
          <a:ln w="9525">
            <a:noFill/>
            <a:miter lim="800000"/>
            <a:headEnd/>
            <a:tailEnd/>
          </a:ln>
          <a:effectLst>
            <a:outerShdw dist="23000" dir="5400000" rotWithShape="0">
              <a:srgbClr val="808080">
                <a:alpha val="34998"/>
              </a:srgbClr>
            </a:outerShdw>
          </a:effectLst>
        </p:spPr>
        <p:txBody>
          <a:bodyPr anchor="ctr"/>
          <a:lstStyle/>
          <a:p>
            <a:pPr algn="ctr">
              <a:defRPr/>
            </a:pPr>
            <a:endParaRPr lang="en-US">
              <a:solidFill>
                <a:srgbClr val="FFFFFF"/>
              </a:solidFill>
              <a:cs typeface="ＭＳ Ｐゴシック" charset="-128"/>
            </a:endParaRPr>
          </a:p>
        </p:txBody>
      </p:sp>
      <p:sp>
        <p:nvSpPr>
          <p:cNvPr id="70" name="Right Arrow 69"/>
          <p:cNvSpPr>
            <a:spLocks noChangeArrowheads="1"/>
          </p:cNvSpPr>
          <p:nvPr/>
        </p:nvSpPr>
        <p:spPr bwMode="auto">
          <a:xfrm>
            <a:off x="3216166" y="3429000"/>
            <a:ext cx="304800" cy="228600"/>
          </a:xfrm>
          <a:prstGeom prst="rightArrow">
            <a:avLst>
              <a:gd name="adj1" fmla="val 50000"/>
              <a:gd name="adj2" fmla="val 49998"/>
            </a:avLst>
          </a:prstGeom>
          <a:gradFill rotWithShape="1">
            <a:gsLst>
              <a:gs pos="0">
                <a:schemeClr val="bg1">
                  <a:lumMod val="65000"/>
                </a:schemeClr>
              </a:gs>
              <a:gs pos="100000">
                <a:srgbClr val="262626"/>
              </a:gs>
            </a:gsLst>
            <a:lin ang="5400000"/>
          </a:gradFill>
          <a:ln w="9525">
            <a:noFill/>
            <a:miter lim="800000"/>
            <a:headEnd/>
            <a:tailEnd/>
          </a:ln>
          <a:effectLst>
            <a:outerShdw dist="23000" dir="5400000" rotWithShape="0">
              <a:srgbClr val="808080">
                <a:alpha val="34998"/>
              </a:srgbClr>
            </a:outerShdw>
          </a:effectLst>
        </p:spPr>
        <p:txBody>
          <a:bodyPr anchor="ctr"/>
          <a:lstStyle/>
          <a:p>
            <a:pPr algn="ctr">
              <a:defRPr/>
            </a:pPr>
            <a:endParaRPr lang="en-US">
              <a:solidFill>
                <a:srgbClr val="FFFFFF"/>
              </a:solidFill>
              <a:cs typeface="ＭＳ Ｐゴシック" charset="-128"/>
            </a:endParaRPr>
          </a:p>
        </p:txBody>
      </p:sp>
      <p:sp>
        <p:nvSpPr>
          <p:cNvPr id="17" name="TextBox 16"/>
          <p:cNvSpPr txBox="1"/>
          <p:nvPr/>
        </p:nvSpPr>
        <p:spPr>
          <a:xfrm>
            <a:off x="2080066" y="139277"/>
            <a:ext cx="6248400" cy="461665"/>
          </a:xfrm>
          <a:prstGeom prst="rect">
            <a:avLst/>
          </a:prstGeom>
          <a:noFill/>
        </p:spPr>
        <p:txBody>
          <a:bodyPr wrap="square" rtlCol="0">
            <a:spAutoFit/>
          </a:bodyPr>
          <a:lstStyle/>
          <a:p>
            <a:r>
              <a:rPr lang="en-US" sz="2400" b="1" dirty="0" smtClean="0">
                <a:solidFill>
                  <a:schemeClr val="bg1"/>
                </a:solidFill>
              </a:rPr>
              <a:t>A Strategic Approach to Partnership</a:t>
            </a:r>
            <a:endParaRPr lang="en-US" sz="2400" b="1" dirty="0">
              <a:solidFill>
                <a:schemeClr val="bg1"/>
              </a:solidFill>
            </a:endParaRPr>
          </a:p>
        </p:txBody>
      </p:sp>
    </p:spTree>
    <p:extLst>
      <p:ext uri="{BB962C8B-B14F-4D97-AF65-F5344CB8AC3E}">
        <p14:creationId xmlns:p14="http://schemas.microsoft.com/office/powerpoint/2010/main" val="3270299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ksherwood\Documents\Conservation Partnership Initiative\Communications &amp; marketing\photos and logos\partnerships pics from TNC\AR080609_D043 Jay Harrod TN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57813"/>
            <a:ext cx="9546441" cy="618340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0"/>
            <a:ext cx="9144000" cy="1143000"/>
          </a:xfrm>
        </p:spPr>
        <p:txBody>
          <a:bodyPr/>
          <a:lstStyle/>
          <a:p>
            <a:pPr marL="236538" algn="l"/>
            <a:r>
              <a:rPr lang="en-US" b="1" dirty="0" smtClean="0">
                <a:solidFill>
                  <a:schemeClr val="bg1"/>
                </a:solidFill>
              </a:rPr>
              <a:t>Preparing to partner</a:t>
            </a:r>
          </a:p>
        </p:txBody>
      </p:sp>
      <p:grpSp>
        <p:nvGrpSpPr>
          <p:cNvPr id="5" name="Group 105"/>
          <p:cNvGrpSpPr>
            <a:grpSpLocks/>
          </p:cNvGrpSpPr>
          <p:nvPr/>
        </p:nvGrpSpPr>
        <p:grpSpPr bwMode="auto">
          <a:xfrm rot="19765573" flipH="1">
            <a:off x="7517899" y="54926"/>
            <a:ext cx="1528762" cy="1514475"/>
            <a:chOff x="5580063" y="2757488"/>
            <a:chExt cx="1031875" cy="1022350"/>
          </a:xfrm>
        </p:grpSpPr>
        <p:sp>
          <p:nvSpPr>
            <p:cNvPr id="6" name="Ellipse 44"/>
            <p:cNvSpPr/>
            <p:nvPr/>
          </p:nvSpPr>
          <p:spPr bwMode="auto">
            <a:xfrm rot="21052097">
              <a:off x="5590124" y="2757488"/>
              <a:ext cx="1021814" cy="1022350"/>
            </a:xfrm>
            <a:prstGeom prst="ellipse">
              <a:avLst/>
            </a:prstGeom>
            <a:gradFill flip="none" rotWithShape="1">
              <a:gsLst>
                <a:gs pos="0">
                  <a:schemeClr val="bg1"/>
                </a:gs>
                <a:gs pos="100000">
                  <a:srgbClr val="98E739"/>
                </a:gs>
              </a:gsLst>
              <a:path path="shape">
                <a:fillToRect l="50000" t="50000" r="50000" b="50000"/>
              </a:path>
              <a:tileRect/>
            </a:gradFill>
            <a:ln w="9525" cap="flat" cmpd="sng" algn="ctr">
              <a:solidFill>
                <a:srgbClr val="98E739"/>
              </a:solidFill>
              <a:prstDash val="solid"/>
            </a:ln>
            <a:effectLst>
              <a:innerShdw blurRad="190500" dist="114300" dir="5640000">
                <a:srgbClr val="000000">
                  <a:alpha val="37000"/>
                </a:srgbClr>
              </a:innerShdw>
            </a:effectLst>
          </p:spPr>
          <p:txBody>
            <a:bodyPr anchor="ctr"/>
            <a:lstStyle/>
            <a:p>
              <a:pPr algn="ctr">
                <a:defRPr/>
              </a:pPr>
              <a:endParaRPr lang="da-DK" u="sng">
                <a:solidFill>
                  <a:srgbClr val="FFFFFF"/>
                </a:solidFill>
                <a:latin typeface="Calibri" charset="0"/>
                <a:cs typeface="ＭＳ Ｐゴシック" charset="-128"/>
              </a:endParaRPr>
            </a:p>
          </p:txBody>
        </p:sp>
        <p:sp>
          <p:nvSpPr>
            <p:cNvPr id="7" name="Måne 63"/>
            <p:cNvSpPr/>
            <p:nvPr/>
          </p:nvSpPr>
          <p:spPr bwMode="auto">
            <a:xfrm rot="16552097">
              <a:off x="5850994" y="30384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u="sng">
                <a:solidFill>
                  <a:srgbClr val="FFFFFF"/>
                </a:solidFill>
                <a:latin typeface="Calibri" charset="0"/>
                <a:cs typeface="ＭＳ Ｐゴシック" charset="-128"/>
              </a:endParaRPr>
            </a:p>
          </p:txBody>
        </p:sp>
        <p:sp>
          <p:nvSpPr>
            <p:cNvPr id="8" name="Ellipse 45"/>
            <p:cNvSpPr>
              <a:spLocks noChangeArrowheads="1"/>
            </p:cNvSpPr>
            <p:nvPr/>
          </p:nvSpPr>
          <p:spPr bwMode="auto">
            <a:xfrm>
              <a:off x="5735638" y="2786063"/>
              <a:ext cx="722312" cy="539750"/>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da-DK" u="sng">
                <a:solidFill>
                  <a:srgbClr val="FFFFFF"/>
                </a:solidFill>
                <a:latin typeface="Calibri" pitchFamily="34" charset="0"/>
              </a:endParaRPr>
            </a:p>
          </p:txBody>
        </p:sp>
      </p:grpSp>
      <p:sp>
        <p:nvSpPr>
          <p:cNvPr id="9" name="Rektangel 76"/>
          <p:cNvSpPr>
            <a:spLocks noChangeArrowheads="1"/>
          </p:cNvSpPr>
          <p:nvPr/>
        </p:nvSpPr>
        <p:spPr bwMode="auto">
          <a:xfrm>
            <a:off x="7543801" y="76200"/>
            <a:ext cx="1447800" cy="1292662"/>
          </a:xfrm>
          <a:prstGeom prst="rect">
            <a:avLst/>
          </a:prstGeom>
          <a:noFill/>
          <a:ln w="9525">
            <a:noFill/>
            <a:miter lim="800000"/>
            <a:headEnd/>
            <a:tailEnd/>
          </a:ln>
        </p:spPr>
        <p:txBody>
          <a:bodyPr wrap="square">
            <a:spAutoFit/>
          </a:bodyPr>
          <a:lstStyle/>
          <a:p>
            <a:pPr algn="ctr"/>
            <a:endParaRPr lang="en-US" sz="2000" b="1" noProof="1" smtClean="0">
              <a:solidFill>
                <a:srgbClr val="1E1C11"/>
              </a:solidFill>
              <a:latin typeface="Calibri" pitchFamily="34" charset="0"/>
              <a:cs typeface="Arial" charset="0"/>
            </a:endParaRPr>
          </a:p>
          <a:p>
            <a:pPr algn="ctr"/>
            <a:r>
              <a:rPr lang="en-US" sz="2000" b="1" noProof="1" smtClean="0">
                <a:solidFill>
                  <a:srgbClr val="1E1C11"/>
                </a:solidFill>
                <a:latin typeface="Calibri" pitchFamily="34" charset="0"/>
                <a:cs typeface="Arial" charset="0"/>
              </a:rPr>
              <a:t>1</a:t>
            </a:r>
          </a:p>
          <a:p>
            <a:pPr algn="ctr"/>
            <a:r>
              <a:rPr lang="en-US" sz="2000" b="1" noProof="1" smtClean="0">
                <a:solidFill>
                  <a:srgbClr val="1E1C11"/>
                </a:solidFill>
                <a:latin typeface="Calibri" pitchFamily="34" charset="0"/>
                <a:cs typeface="Arial" charset="0"/>
              </a:rPr>
              <a:t>PREPARE</a:t>
            </a:r>
            <a:endParaRPr lang="en-US" sz="2000" b="1" noProof="1">
              <a:solidFill>
                <a:srgbClr val="1E1C11"/>
              </a:solidFill>
              <a:latin typeface="Calibri" pitchFamily="34" charset="0"/>
              <a:cs typeface="Arial" charset="0"/>
            </a:endParaRPr>
          </a:p>
          <a:p>
            <a:endParaRPr lang="da-DK" dirty="0">
              <a:solidFill>
                <a:srgbClr val="1E1C11"/>
              </a:solidFill>
            </a:endParaRPr>
          </a:p>
        </p:txBody>
      </p:sp>
    </p:spTree>
    <p:extLst>
      <p:ext uri="{BB962C8B-B14F-4D97-AF65-F5344CB8AC3E}">
        <p14:creationId xmlns:p14="http://schemas.microsoft.com/office/powerpoint/2010/main" val="5964531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22" y="151031"/>
            <a:ext cx="7147922" cy="1143000"/>
          </a:xfrm>
        </p:spPr>
        <p:txBody>
          <a:bodyPr>
            <a:normAutofit/>
          </a:bodyPr>
          <a:lstStyle/>
          <a:p>
            <a:r>
              <a:rPr lang="en-US" b="1" dirty="0" smtClean="0">
                <a:solidFill>
                  <a:schemeClr val="bg1"/>
                </a:solidFill>
              </a:rPr>
              <a:t>To Partner or Not to Partner?</a:t>
            </a:r>
            <a:endParaRPr lang="en-US" b="1" dirty="0">
              <a:solidFill>
                <a:schemeClr val="bg1"/>
              </a:solidFill>
            </a:endParaRPr>
          </a:p>
        </p:txBody>
      </p:sp>
      <p:sp>
        <p:nvSpPr>
          <p:cNvPr id="3" name="Content Placeholder 2"/>
          <p:cNvSpPr>
            <a:spLocks noGrp="1"/>
          </p:cNvSpPr>
          <p:nvPr>
            <p:ph idx="1"/>
          </p:nvPr>
        </p:nvSpPr>
        <p:spPr>
          <a:xfrm>
            <a:off x="381000" y="1524000"/>
            <a:ext cx="3505200" cy="4181547"/>
          </a:xfrm>
        </p:spPr>
        <p:txBody>
          <a:bodyPr>
            <a:noAutofit/>
          </a:bodyPr>
          <a:lstStyle/>
          <a:p>
            <a:pPr>
              <a:spcBef>
                <a:spcPts val="0"/>
              </a:spcBef>
            </a:pPr>
            <a:r>
              <a:rPr lang="en-US" sz="2800" dirty="0" smtClean="0">
                <a:solidFill>
                  <a:schemeClr val="bg1"/>
                </a:solidFill>
              </a:rPr>
              <a:t>New ideas</a:t>
            </a:r>
          </a:p>
          <a:p>
            <a:pPr>
              <a:spcBef>
                <a:spcPts val="0"/>
              </a:spcBef>
            </a:pPr>
            <a:r>
              <a:rPr lang="en-US" sz="2800" dirty="0" smtClean="0">
                <a:solidFill>
                  <a:schemeClr val="bg1"/>
                </a:solidFill>
              </a:rPr>
              <a:t>Expanded scale</a:t>
            </a:r>
          </a:p>
          <a:p>
            <a:pPr>
              <a:spcBef>
                <a:spcPts val="0"/>
              </a:spcBef>
            </a:pPr>
            <a:r>
              <a:rPr lang="en-US" sz="2800" dirty="0" smtClean="0">
                <a:solidFill>
                  <a:schemeClr val="bg1"/>
                </a:solidFill>
              </a:rPr>
              <a:t>Exchange technical expertise</a:t>
            </a:r>
          </a:p>
          <a:p>
            <a:pPr>
              <a:spcBef>
                <a:spcPts val="0"/>
              </a:spcBef>
            </a:pPr>
            <a:r>
              <a:rPr lang="en-US" sz="2800" dirty="0" smtClean="0">
                <a:solidFill>
                  <a:schemeClr val="bg1"/>
                </a:solidFill>
              </a:rPr>
              <a:t>Provide, receive, or expand funding</a:t>
            </a:r>
          </a:p>
          <a:p>
            <a:pPr>
              <a:spcBef>
                <a:spcPts val="0"/>
              </a:spcBef>
            </a:pPr>
            <a:r>
              <a:rPr lang="en-US" sz="2800" dirty="0" smtClean="0">
                <a:solidFill>
                  <a:schemeClr val="bg1"/>
                </a:solidFill>
              </a:rPr>
              <a:t>Share data </a:t>
            </a:r>
          </a:p>
          <a:p>
            <a:pPr>
              <a:spcBef>
                <a:spcPts val="0"/>
              </a:spcBef>
            </a:pPr>
            <a:r>
              <a:rPr lang="en-US" sz="2800" dirty="0" smtClean="0">
                <a:solidFill>
                  <a:schemeClr val="bg1"/>
                </a:solidFill>
              </a:rPr>
              <a:t>Access to new constituents</a:t>
            </a:r>
          </a:p>
          <a:p>
            <a:pPr>
              <a:spcBef>
                <a:spcPts val="0"/>
              </a:spcBef>
            </a:pPr>
            <a:r>
              <a:rPr lang="en-US" sz="2800" dirty="0" smtClean="0">
                <a:solidFill>
                  <a:schemeClr val="bg1"/>
                </a:solidFill>
              </a:rPr>
              <a:t>Leverage influence</a:t>
            </a:r>
          </a:p>
          <a:p>
            <a:pPr marL="0" indent="0">
              <a:spcBef>
                <a:spcPts val="0"/>
              </a:spcBef>
              <a:buNone/>
            </a:pPr>
            <a:endParaRPr lang="en-US" sz="2800" dirty="0" smtClean="0">
              <a:solidFill>
                <a:schemeClr val="bg1"/>
              </a:solidFill>
            </a:endParaRPr>
          </a:p>
        </p:txBody>
      </p:sp>
      <p:sp>
        <p:nvSpPr>
          <p:cNvPr id="4" name="TextBox 3"/>
          <p:cNvSpPr txBox="1"/>
          <p:nvPr/>
        </p:nvSpPr>
        <p:spPr>
          <a:xfrm>
            <a:off x="3886201" y="1524000"/>
            <a:ext cx="4495800" cy="4401205"/>
          </a:xfrm>
          <a:prstGeom prst="rect">
            <a:avLst/>
          </a:prstGeom>
          <a:noFill/>
        </p:spPr>
        <p:txBody>
          <a:bodyPr wrap="square" rtlCol="0">
            <a:spAutoFit/>
          </a:bodyPr>
          <a:lstStyle/>
          <a:p>
            <a:pPr marL="285750" indent="-285750">
              <a:buFont typeface="Arial" pitchFamily="34" charset="0"/>
              <a:buChar char="•"/>
            </a:pPr>
            <a:r>
              <a:rPr lang="en-US" sz="2800" dirty="0" smtClean="0">
                <a:solidFill>
                  <a:schemeClr val="bg1"/>
                </a:solidFill>
              </a:rPr>
              <a:t>More time &amp; cost upfront</a:t>
            </a:r>
          </a:p>
          <a:p>
            <a:pPr marL="285750" indent="-285750">
              <a:buFont typeface="Arial" pitchFamily="34" charset="0"/>
              <a:buChar char="•"/>
            </a:pPr>
            <a:r>
              <a:rPr lang="en-US" sz="2800" dirty="0" smtClean="0">
                <a:solidFill>
                  <a:schemeClr val="bg1"/>
                </a:solidFill>
              </a:rPr>
              <a:t>Increased coordination &amp; communication needs</a:t>
            </a:r>
          </a:p>
          <a:p>
            <a:pPr marL="285750" indent="-285750">
              <a:buFont typeface="Arial" pitchFamily="34" charset="0"/>
              <a:buChar char="•"/>
            </a:pPr>
            <a:r>
              <a:rPr lang="en-US" sz="2800" dirty="0" smtClean="0">
                <a:solidFill>
                  <a:schemeClr val="bg1"/>
                </a:solidFill>
              </a:rPr>
              <a:t>Investment in maintenance</a:t>
            </a:r>
          </a:p>
          <a:p>
            <a:pPr marL="285750" indent="-285750">
              <a:buFont typeface="Arial" pitchFamily="34" charset="0"/>
              <a:buChar char="•"/>
            </a:pPr>
            <a:r>
              <a:rPr lang="en-US" sz="2800" dirty="0" smtClean="0">
                <a:solidFill>
                  <a:schemeClr val="bg1"/>
                </a:solidFill>
              </a:rPr>
              <a:t>Increased risks: unproductive relationships, partners not meeting goals/expectations, etc. </a:t>
            </a:r>
          </a:p>
          <a:p>
            <a:pPr marL="285750" indent="-285750">
              <a:buFont typeface="Arial" pitchFamily="34" charset="0"/>
              <a:buChar char="•"/>
            </a:pPr>
            <a:r>
              <a:rPr lang="en-US" sz="2800" dirty="0" smtClean="0">
                <a:solidFill>
                  <a:schemeClr val="bg1"/>
                </a:solidFill>
              </a:rPr>
              <a:t>Changing organizational visions and strategies </a:t>
            </a:r>
          </a:p>
        </p:txBody>
      </p:sp>
      <p:sp>
        <p:nvSpPr>
          <p:cNvPr id="5" name="Rektangel 76"/>
          <p:cNvSpPr>
            <a:spLocks noChangeArrowheads="1"/>
          </p:cNvSpPr>
          <p:nvPr/>
        </p:nvSpPr>
        <p:spPr bwMode="auto">
          <a:xfrm>
            <a:off x="7543801" y="76200"/>
            <a:ext cx="1447800" cy="1292662"/>
          </a:xfrm>
          <a:prstGeom prst="rect">
            <a:avLst/>
          </a:prstGeom>
          <a:noFill/>
          <a:ln w="9525">
            <a:noFill/>
            <a:miter lim="800000"/>
            <a:headEnd/>
            <a:tailEnd/>
          </a:ln>
        </p:spPr>
        <p:txBody>
          <a:bodyPr wrap="square">
            <a:spAutoFit/>
          </a:bodyPr>
          <a:lstStyle/>
          <a:p>
            <a:pPr algn="ctr"/>
            <a:endParaRPr lang="en-US" sz="2000" b="1" noProof="1" smtClean="0">
              <a:solidFill>
                <a:srgbClr val="1E1C11"/>
              </a:solidFill>
              <a:latin typeface="Calibri" pitchFamily="34" charset="0"/>
              <a:cs typeface="Arial" charset="0"/>
            </a:endParaRPr>
          </a:p>
          <a:p>
            <a:pPr algn="ctr"/>
            <a:r>
              <a:rPr lang="en-US" sz="2000" b="1" noProof="1" smtClean="0">
                <a:solidFill>
                  <a:srgbClr val="1E1C11"/>
                </a:solidFill>
                <a:latin typeface="Calibri" pitchFamily="34" charset="0"/>
                <a:cs typeface="Arial" charset="0"/>
              </a:rPr>
              <a:t>1</a:t>
            </a:r>
          </a:p>
          <a:p>
            <a:pPr algn="ctr"/>
            <a:r>
              <a:rPr lang="en-US" sz="2000" b="1" noProof="1" smtClean="0">
                <a:solidFill>
                  <a:srgbClr val="1E1C11"/>
                </a:solidFill>
                <a:latin typeface="Calibri" pitchFamily="34" charset="0"/>
                <a:cs typeface="Arial" charset="0"/>
              </a:rPr>
              <a:t>PREPARE</a:t>
            </a:r>
            <a:endParaRPr lang="en-US" sz="2000" b="1" noProof="1">
              <a:solidFill>
                <a:srgbClr val="1E1C11"/>
              </a:solidFill>
              <a:latin typeface="Calibri" pitchFamily="34" charset="0"/>
              <a:cs typeface="Arial" charset="0"/>
            </a:endParaRPr>
          </a:p>
          <a:p>
            <a:endParaRPr lang="da-DK" dirty="0">
              <a:solidFill>
                <a:srgbClr val="1E1C11"/>
              </a:solidFill>
            </a:endParaRPr>
          </a:p>
        </p:txBody>
      </p:sp>
      <p:grpSp>
        <p:nvGrpSpPr>
          <p:cNvPr id="11" name="Group 10"/>
          <p:cNvGrpSpPr/>
          <p:nvPr/>
        </p:nvGrpSpPr>
        <p:grpSpPr>
          <a:xfrm>
            <a:off x="7517899" y="54926"/>
            <a:ext cx="1528762" cy="1514475"/>
            <a:chOff x="7517899" y="54926"/>
            <a:chExt cx="1528762" cy="1514475"/>
          </a:xfrm>
        </p:grpSpPr>
        <p:grpSp>
          <p:nvGrpSpPr>
            <p:cNvPr id="6" name="Group 105"/>
            <p:cNvGrpSpPr>
              <a:grpSpLocks/>
            </p:cNvGrpSpPr>
            <p:nvPr/>
          </p:nvGrpSpPr>
          <p:grpSpPr bwMode="auto">
            <a:xfrm rot="19765573" flipH="1">
              <a:off x="7517899" y="54926"/>
              <a:ext cx="1528762" cy="1514475"/>
              <a:chOff x="5580063" y="2757488"/>
              <a:chExt cx="1031875" cy="1022350"/>
            </a:xfrm>
          </p:grpSpPr>
          <p:sp>
            <p:nvSpPr>
              <p:cNvPr id="7" name="Ellipse 44"/>
              <p:cNvSpPr/>
              <p:nvPr/>
            </p:nvSpPr>
            <p:spPr bwMode="auto">
              <a:xfrm rot="21052097">
                <a:off x="5590124" y="2757488"/>
                <a:ext cx="1021814" cy="1022350"/>
              </a:xfrm>
              <a:prstGeom prst="ellipse">
                <a:avLst/>
              </a:prstGeom>
              <a:gradFill flip="none" rotWithShape="1">
                <a:gsLst>
                  <a:gs pos="0">
                    <a:schemeClr val="bg1"/>
                  </a:gs>
                  <a:gs pos="100000">
                    <a:srgbClr val="98E739"/>
                  </a:gs>
                </a:gsLst>
                <a:path path="shape">
                  <a:fillToRect l="50000" t="50000" r="50000" b="50000"/>
                </a:path>
                <a:tileRect/>
              </a:gradFill>
              <a:ln w="9525" cap="flat" cmpd="sng" algn="ctr">
                <a:solidFill>
                  <a:srgbClr val="98E739"/>
                </a:solidFill>
                <a:prstDash val="solid"/>
              </a:ln>
              <a:effectLst>
                <a:innerShdw blurRad="190500" dist="114300" dir="5640000">
                  <a:srgbClr val="000000">
                    <a:alpha val="37000"/>
                  </a:srgbClr>
                </a:innerShdw>
              </a:effectLst>
            </p:spPr>
            <p:txBody>
              <a:bodyPr anchor="ctr"/>
              <a:lstStyle/>
              <a:p>
                <a:pPr algn="ctr">
                  <a:defRPr/>
                </a:pPr>
                <a:endParaRPr lang="da-DK" u="sng">
                  <a:solidFill>
                    <a:srgbClr val="FFFFFF"/>
                  </a:solidFill>
                  <a:latin typeface="Calibri" charset="0"/>
                  <a:cs typeface="ＭＳ Ｐゴシック" charset="-128"/>
                </a:endParaRPr>
              </a:p>
            </p:txBody>
          </p:sp>
          <p:sp>
            <p:nvSpPr>
              <p:cNvPr id="8" name="Måne 63"/>
              <p:cNvSpPr/>
              <p:nvPr/>
            </p:nvSpPr>
            <p:spPr bwMode="auto">
              <a:xfrm rot="16552097">
                <a:off x="5850994" y="30384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p>
                <a:pPr algn="ctr">
                  <a:defRPr/>
                </a:pPr>
                <a:endParaRPr lang="da-DK" u="sng">
                  <a:solidFill>
                    <a:srgbClr val="FFFFFF"/>
                  </a:solidFill>
                  <a:latin typeface="Calibri" charset="0"/>
                  <a:cs typeface="ＭＳ Ｐゴシック" charset="-128"/>
                </a:endParaRPr>
              </a:p>
            </p:txBody>
          </p:sp>
          <p:sp>
            <p:nvSpPr>
              <p:cNvPr id="9" name="Ellipse 45"/>
              <p:cNvSpPr>
                <a:spLocks noChangeArrowheads="1"/>
              </p:cNvSpPr>
              <p:nvPr/>
            </p:nvSpPr>
            <p:spPr bwMode="auto">
              <a:xfrm>
                <a:off x="5735638" y="2786063"/>
                <a:ext cx="722312" cy="539750"/>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p>
                <a:pPr algn="ctr"/>
                <a:endParaRPr lang="da-DK" u="sng">
                  <a:solidFill>
                    <a:srgbClr val="FFFFFF"/>
                  </a:solidFill>
                  <a:latin typeface="Calibri" pitchFamily="34" charset="0"/>
                </a:endParaRPr>
              </a:p>
            </p:txBody>
          </p:sp>
        </p:grpSp>
        <p:sp>
          <p:nvSpPr>
            <p:cNvPr id="10" name="Rektangel 76"/>
            <p:cNvSpPr>
              <a:spLocks noChangeArrowheads="1"/>
            </p:cNvSpPr>
            <p:nvPr/>
          </p:nvSpPr>
          <p:spPr bwMode="auto">
            <a:xfrm>
              <a:off x="7537565" y="113478"/>
              <a:ext cx="1447800" cy="1292662"/>
            </a:xfrm>
            <a:prstGeom prst="rect">
              <a:avLst/>
            </a:prstGeom>
            <a:noFill/>
            <a:ln w="9525">
              <a:noFill/>
              <a:miter lim="800000"/>
              <a:headEnd/>
              <a:tailEnd/>
            </a:ln>
          </p:spPr>
          <p:txBody>
            <a:bodyPr wrap="square">
              <a:spAutoFit/>
            </a:bodyPr>
            <a:lstStyle/>
            <a:p>
              <a:pPr algn="ctr"/>
              <a:endParaRPr lang="en-US" sz="2000" b="1" noProof="1" smtClean="0">
                <a:solidFill>
                  <a:srgbClr val="1E1C11"/>
                </a:solidFill>
                <a:latin typeface="Calibri" pitchFamily="34" charset="0"/>
                <a:cs typeface="Arial" charset="0"/>
              </a:endParaRPr>
            </a:p>
            <a:p>
              <a:pPr algn="ctr"/>
              <a:r>
                <a:rPr lang="en-US" sz="2000" b="1" noProof="1" smtClean="0">
                  <a:solidFill>
                    <a:srgbClr val="1E1C11"/>
                  </a:solidFill>
                  <a:latin typeface="Calibri" pitchFamily="34" charset="0"/>
                  <a:cs typeface="Arial" charset="0"/>
                </a:rPr>
                <a:t>1</a:t>
              </a:r>
            </a:p>
            <a:p>
              <a:pPr algn="ctr"/>
              <a:r>
                <a:rPr lang="en-US" sz="2000" b="1" noProof="1" smtClean="0">
                  <a:solidFill>
                    <a:srgbClr val="1E1C11"/>
                  </a:solidFill>
                  <a:latin typeface="Calibri" pitchFamily="34" charset="0"/>
                  <a:cs typeface="Arial" charset="0"/>
                </a:rPr>
                <a:t>PREPARE</a:t>
              </a:r>
              <a:endParaRPr lang="en-US" sz="2000" b="1" noProof="1">
                <a:solidFill>
                  <a:srgbClr val="1E1C11"/>
                </a:solidFill>
                <a:latin typeface="Calibri" pitchFamily="34" charset="0"/>
                <a:cs typeface="Arial" charset="0"/>
              </a:endParaRPr>
            </a:p>
            <a:p>
              <a:endParaRPr lang="da-DK" dirty="0">
                <a:solidFill>
                  <a:srgbClr val="1E1C11"/>
                </a:solidFill>
              </a:endParaRPr>
            </a:p>
          </p:txBody>
        </p:sp>
      </p:grpSp>
    </p:spTree>
    <p:extLst>
      <p:ext uri="{BB962C8B-B14F-4D97-AF65-F5344CB8AC3E}">
        <p14:creationId xmlns:p14="http://schemas.microsoft.com/office/powerpoint/2010/main" val="2227751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786313" y="1285875"/>
            <a:ext cx="4786312" cy="27860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Rectangle 6"/>
          <p:cNvSpPr>
            <a:spLocks noChangeArrowheads="1"/>
          </p:cNvSpPr>
          <p:nvPr/>
        </p:nvSpPr>
        <p:spPr bwMode="auto">
          <a:xfrm>
            <a:off x="0" y="1285875"/>
            <a:ext cx="4429125" cy="2857500"/>
          </a:xfrm>
          <a:prstGeom prst="rect">
            <a:avLst/>
          </a:prstGeom>
          <a:blipFill dpi="0" rotWithShape="1">
            <a:blip r:embed="rId3"/>
            <a:srcRect/>
            <a:tile tx="0" ty="0" sx="100000" sy="100000" flip="none" algn="tl"/>
          </a:blipFill>
          <a:ln>
            <a:noFill/>
          </a:ln>
          <a:extLst/>
        </p:spPr>
        <p:txBody>
          <a:bodyPr anchor="ctr"/>
          <a:lstStyle/>
          <a:p>
            <a:pPr algn="ctr">
              <a:defRPr/>
            </a:pPr>
            <a:endParaRPr lang="en-GB">
              <a:noFill/>
              <a:latin typeface="+mn-lt"/>
              <a:ea typeface="+mn-ea"/>
              <a:cs typeface="+mn-cs"/>
            </a:endParaRPr>
          </a:p>
        </p:txBody>
      </p:sp>
      <p:sp>
        <p:nvSpPr>
          <p:cNvPr id="129028" name="Rectangle 2"/>
          <p:cNvSpPr>
            <a:spLocks noGrp="1" noChangeArrowheads="1"/>
          </p:cNvSpPr>
          <p:nvPr>
            <p:ph type="title"/>
          </p:nvPr>
        </p:nvSpPr>
        <p:spPr>
          <a:xfrm>
            <a:off x="-69502" y="271517"/>
            <a:ext cx="8291513" cy="868362"/>
          </a:xfrm>
        </p:spPr>
        <p:txBody>
          <a:bodyPr>
            <a:noAutofit/>
          </a:bodyPr>
          <a:lstStyle/>
          <a:p>
            <a:pPr eaLnBrk="1" hangingPunct="1"/>
            <a:r>
              <a:rPr lang="en-US" sz="3600" b="1" dirty="0" smtClean="0">
                <a:solidFill>
                  <a:schemeClr val="bg1"/>
                </a:solidFill>
              </a:rPr>
              <a:t>Partnering </a:t>
            </a:r>
            <a:r>
              <a:rPr lang="en-US" sz="3600" b="1" dirty="0">
                <a:solidFill>
                  <a:schemeClr val="bg1"/>
                </a:solidFill>
              </a:rPr>
              <a:t>as </a:t>
            </a:r>
            <a:r>
              <a:rPr lang="en-US" sz="3600" b="1" dirty="0" smtClean="0">
                <a:solidFill>
                  <a:schemeClr val="bg1"/>
                </a:solidFill>
              </a:rPr>
              <a:t>an </a:t>
            </a:r>
            <a:r>
              <a:rPr lang="en-US" altLang="ja-JP" sz="3600" b="1" dirty="0" smtClean="0">
                <a:solidFill>
                  <a:schemeClr val="bg1"/>
                </a:solidFill>
              </a:rPr>
              <a:t>Art? A</a:t>
            </a:r>
            <a:r>
              <a:rPr lang="ja-JP" altLang="en-US" sz="3600" b="1" dirty="0">
                <a:solidFill>
                  <a:schemeClr val="bg1"/>
                </a:solidFill>
              </a:rPr>
              <a:t> </a:t>
            </a:r>
            <a:r>
              <a:rPr lang="en-US" altLang="ja-JP" sz="3600" b="1" dirty="0" smtClean="0">
                <a:solidFill>
                  <a:schemeClr val="bg1"/>
                </a:solidFill>
              </a:rPr>
              <a:t>Science?</a:t>
            </a:r>
            <a:endParaRPr lang="en-GB" sz="3600" b="1" dirty="0">
              <a:solidFill>
                <a:schemeClr val="bg1"/>
              </a:solidFill>
            </a:endParaRPr>
          </a:p>
        </p:txBody>
      </p:sp>
      <p:sp>
        <p:nvSpPr>
          <p:cNvPr id="129029" name="Rectangle 3"/>
          <p:cNvSpPr>
            <a:spLocks noGrp="1" noChangeArrowheads="1"/>
          </p:cNvSpPr>
          <p:nvPr>
            <p:ph type="body" idx="1"/>
          </p:nvPr>
        </p:nvSpPr>
        <p:spPr>
          <a:xfrm>
            <a:off x="222249" y="1408113"/>
            <a:ext cx="3984625" cy="2427287"/>
          </a:xfrm>
        </p:spPr>
        <p:txBody>
          <a:bodyPr>
            <a:normAutofit/>
          </a:bodyPr>
          <a:lstStyle/>
          <a:p>
            <a:pPr eaLnBrk="1" hangingPunct="1">
              <a:spcBef>
                <a:spcPct val="0"/>
              </a:spcBef>
              <a:spcAft>
                <a:spcPts val="500"/>
              </a:spcAft>
            </a:pPr>
            <a:r>
              <a:rPr lang="en-US" sz="2100" dirty="0">
                <a:solidFill>
                  <a:srgbClr val="002060"/>
                </a:solidFill>
                <a:latin typeface="+mj-lt"/>
                <a:ea typeface="ＭＳ Ｐゴシック" charset="-128"/>
                <a:cs typeface="ＭＳ Ｐゴシック" charset="-128"/>
              </a:rPr>
              <a:t>Insight / </a:t>
            </a:r>
            <a:r>
              <a:rPr lang="en-US" sz="2100" dirty="0" smtClean="0">
                <a:solidFill>
                  <a:srgbClr val="002060"/>
                </a:solidFill>
                <a:latin typeface="+mj-lt"/>
                <a:ea typeface="ＭＳ Ｐゴシック" charset="-128"/>
                <a:cs typeface="ＭＳ Ｐゴシック" charset="-128"/>
              </a:rPr>
              <a:t>imagination</a:t>
            </a:r>
            <a:endParaRPr lang="en-US" sz="2100" dirty="0">
              <a:solidFill>
                <a:srgbClr val="002060"/>
              </a:solidFill>
              <a:latin typeface="+mj-lt"/>
              <a:ea typeface="ＭＳ Ｐゴシック" charset="-128"/>
              <a:cs typeface="ＭＳ Ｐゴシック" charset="-128"/>
            </a:endParaRPr>
          </a:p>
          <a:p>
            <a:pPr eaLnBrk="1" hangingPunct="1">
              <a:spcBef>
                <a:spcPct val="0"/>
              </a:spcBef>
              <a:spcAft>
                <a:spcPts val="500"/>
              </a:spcAft>
            </a:pPr>
            <a:r>
              <a:rPr lang="en-US" sz="2100" dirty="0">
                <a:solidFill>
                  <a:srgbClr val="002060"/>
                </a:solidFill>
                <a:latin typeface="+mj-lt"/>
                <a:ea typeface="ＭＳ Ｐゴシック" charset="-128"/>
                <a:cs typeface="ＭＳ Ｐゴシック" charset="-128"/>
              </a:rPr>
              <a:t>Vision </a:t>
            </a:r>
            <a:endParaRPr lang="en-US" sz="2100" dirty="0" smtClean="0">
              <a:solidFill>
                <a:srgbClr val="002060"/>
              </a:solidFill>
              <a:latin typeface="+mj-lt"/>
              <a:ea typeface="ＭＳ Ｐゴシック" charset="-128"/>
              <a:cs typeface="ＭＳ Ｐゴシック" charset="-128"/>
            </a:endParaRPr>
          </a:p>
          <a:p>
            <a:pPr eaLnBrk="1" hangingPunct="1">
              <a:spcBef>
                <a:spcPct val="0"/>
              </a:spcBef>
              <a:spcAft>
                <a:spcPts val="500"/>
              </a:spcAft>
            </a:pPr>
            <a:r>
              <a:rPr lang="en-US" sz="2100" dirty="0" smtClean="0">
                <a:solidFill>
                  <a:srgbClr val="002060"/>
                </a:solidFill>
                <a:latin typeface="+mj-lt"/>
                <a:ea typeface="ＭＳ Ｐゴシック" charset="-128"/>
                <a:cs typeface="ＭＳ Ｐゴシック" charset="-128"/>
              </a:rPr>
              <a:t>People skills, i.e. flexibility, humbleness</a:t>
            </a:r>
            <a:endParaRPr lang="en-US" sz="2100" dirty="0">
              <a:solidFill>
                <a:srgbClr val="002060"/>
              </a:solidFill>
              <a:latin typeface="+mj-lt"/>
              <a:ea typeface="ＭＳ Ｐゴシック" charset="-128"/>
              <a:cs typeface="ＭＳ Ｐゴシック" charset="-128"/>
            </a:endParaRPr>
          </a:p>
          <a:p>
            <a:pPr eaLnBrk="1" hangingPunct="1">
              <a:spcBef>
                <a:spcPct val="0"/>
              </a:spcBef>
              <a:spcAft>
                <a:spcPts val="500"/>
              </a:spcAft>
            </a:pPr>
            <a:r>
              <a:rPr lang="en-US" sz="2100" dirty="0">
                <a:solidFill>
                  <a:srgbClr val="002060"/>
                </a:solidFill>
                <a:latin typeface="+mj-lt"/>
                <a:ea typeface="ＭＳ Ｐゴシック" charset="-128"/>
                <a:cs typeface="ＭＳ Ｐゴシック" charset="-128"/>
              </a:rPr>
              <a:t>Relationship building</a:t>
            </a:r>
          </a:p>
          <a:p>
            <a:pPr eaLnBrk="1" hangingPunct="1">
              <a:spcBef>
                <a:spcPct val="0"/>
              </a:spcBef>
              <a:spcAft>
                <a:spcPts val="500"/>
              </a:spcAft>
            </a:pPr>
            <a:r>
              <a:rPr lang="en-US" sz="2100" dirty="0">
                <a:solidFill>
                  <a:srgbClr val="002060"/>
                </a:solidFill>
                <a:latin typeface="+mj-lt"/>
                <a:ea typeface="ＭＳ Ｐゴシック" charset="-128"/>
                <a:cs typeface="ＭＳ Ｐゴシック" charset="-128"/>
              </a:rPr>
              <a:t>Personal engagement</a:t>
            </a:r>
          </a:p>
        </p:txBody>
      </p:sp>
      <p:pic>
        <p:nvPicPr>
          <p:cNvPr id="129031" name="Picture 6" descr="j0403711"/>
          <p:cNvPicPr>
            <a:picLocks noChangeAspect="1" noChangeArrowheads="1"/>
          </p:cNvPicPr>
          <p:nvPr/>
        </p:nvPicPr>
        <p:blipFill>
          <a:blip r:embed="rId4"/>
          <a:srcRect/>
          <a:stretch>
            <a:fillRect/>
          </a:stretch>
        </p:blipFill>
        <p:spPr bwMode="auto">
          <a:xfrm>
            <a:off x="4786313" y="3835400"/>
            <a:ext cx="4586287" cy="3451225"/>
          </a:xfrm>
          <a:prstGeom prst="rect">
            <a:avLst/>
          </a:prstGeom>
          <a:noFill/>
          <a:ln w="9525">
            <a:noFill/>
            <a:miter lim="800000"/>
            <a:headEnd/>
            <a:tailEnd/>
          </a:ln>
        </p:spPr>
      </p:pic>
      <p:sp>
        <p:nvSpPr>
          <p:cNvPr id="129032" name="Rectangle 3"/>
          <p:cNvSpPr txBox="1">
            <a:spLocks noChangeArrowheads="1"/>
          </p:cNvSpPr>
          <p:nvPr/>
        </p:nvSpPr>
        <p:spPr bwMode="auto">
          <a:xfrm>
            <a:off x="5080612" y="1409952"/>
            <a:ext cx="3827462" cy="1927225"/>
          </a:xfrm>
          <a:prstGeom prst="rect">
            <a:avLst/>
          </a:prstGeom>
          <a:noFill/>
          <a:ln w="9525">
            <a:noFill/>
            <a:miter lim="800000"/>
            <a:headEnd/>
            <a:tailEnd/>
          </a:ln>
        </p:spPr>
        <p:txBody>
          <a:bodyPr>
            <a:prstTxWarp prst="textNoShape">
              <a:avLst/>
            </a:prstTxWarp>
          </a:bodyPr>
          <a:lstStyle/>
          <a:p>
            <a:pPr marL="342900" indent="-342900">
              <a:spcAft>
                <a:spcPts val="300"/>
              </a:spcAft>
              <a:buFont typeface="Arial" charset="0"/>
              <a:buChar char="•"/>
            </a:pPr>
            <a:r>
              <a:rPr lang="en-US" sz="2100" dirty="0">
                <a:latin typeface="+mj-lt"/>
                <a:ea typeface="Courier New" charset="0"/>
                <a:cs typeface="Courier New" charset="0"/>
              </a:rPr>
              <a:t>Technical </a:t>
            </a:r>
            <a:r>
              <a:rPr lang="en-US" sz="2100" dirty="0" smtClean="0">
                <a:latin typeface="+mj-lt"/>
                <a:ea typeface="Courier New" charset="0"/>
                <a:cs typeface="Courier New" charset="0"/>
              </a:rPr>
              <a:t>knowledge</a:t>
            </a:r>
          </a:p>
          <a:p>
            <a:pPr marL="342900" indent="-342900">
              <a:spcAft>
                <a:spcPts val="300"/>
              </a:spcAft>
              <a:buFont typeface="Arial" charset="0"/>
              <a:buChar char="•"/>
            </a:pPr>
            <a:r>
              <a:rPr lang="en-US" sz="2100" dirty="0" smtClean="0">
                <a:latin typeface="+mj-lt"/>
                <a:ea typeface="Courier New" charset="0"/>
                <a:cs typeface="Courier New" charset="0"/>
              </a:rPr>
              <a:t>Negotiation/mediation/facilitation</a:t>
            </a:r>
            <a:endParaRPr lang="en-US" sz="2100" dirty="0">
              <a:latin typeface="+mj-lt"/>
              <a:ea typeface="Courier New" charset="0"/>
              <a:cs typeface="Courier New" charset="0"/>
            </a:endParaRPr>
          </a:p>
          <a:p>
            <a:pPr marL="342900" indent="-342900">
              <a:spcAft>
                <a:spcPts val="300"/>
              </a:spcAft>
              <a:buFont typeface="Arial" charset="0"/>
              <a:buChar char="•"/>
            </a:pPr>
            <a:r>
              <a:rPr lang="en-US" sz="2100" dirty="0">
                <a:latin typeface="+mj-lt"/>
                <a:ea typeface="Courier New" charset="0"/>
                <a:cs typeface="Courier New" charset="0"/>
              </a:rPr>
              <a:t>Critical analysis / thinking</a:t>
            </a:r>
          </a:p>
          <a:p>
            <a:pPr marL="342900" indent="-342900">
              <a:spcAft>
                <a:spcPts val="300"/>
              </a:spcAft>
              <a:buFont typeface="Arial" charset="0"/>
              <a:buChar char="•"/>
            </a:pPr>
            <a:r>
              <a:rPr lang="en-US" sz="2100" dirty="0" smtClean="0">
                <a:latin typeface="+mj-lt"/>
                <a:ea typeface="Courier New" charset="0"/>
                <a:cs typeface="Courier New" charset="0"/>
              </a:rPr>
              <a:t>Evaluation</a:t>
            </a:r>
            <a:endParaRPr lang="en-US" sz="2100" dirty="0">
              <a:latin typeface="+mj-lt"/>
              <a:ea typeface="Courier New" charset="0"/>
              <a:cs typeface="Courier New" charset="0"/>
            </a:endParaRPr>
          </a:p>
          <a:p>
            <a:pPr marL="342900" indent="-342900">
              <a:spcAft>
                <a:spcPts val="300"/>
              </a:spcAft>
              <a:buFont typeface="Arial" charset="0"/>
              <a:buChar char="•"/>
            </a:pPr>
            <a:r>
              <a:rPr lang="en-US" sz="2100" dirty="0">
                <a:latin typeface="+mj-lt"/>
                <a:ea typeface="Courier New" charset="0"/>
                <a:cs typeface="Courier New" charset="0"/>
              </a:rPr>
              <a:t>Admin / project / financial </a:t>
            </a:r>
            <a:r>
              <a:rPr lang="en-US" sz="2100" dirty="0" smtClean="0">
                <a:latin typeface="+mj-lt"/>
                <a:ea typeface="Courier New" charset="0"/>
                <a:cs typeface="Courier New" charset="0"/>
              </a:rPr>
              <a:t>management</a:t>
            </a:r>
          </a:p>
          <a:p>
            <a:pPr>
              <a:spcAft>
                <a:spcPts val="300"/>
              </a:spcAft>
            </a:pPr>
            <a:r>
              <a:rPr lang="en-US" dirty="0" smtClean="0">
                <a:latin typeface="+mj-lt"/>
                <a:ea typeface="Courier New" charset="0"/>
                <a:cs typeface="Courier New" charset="0"/>
              </a:rPr>
              <a:t> </a:t>
            </a:r>
          </a:p>
          <a:p>
            <a:pPr marL="342900" indent="-342900">
              <a:spcAft>
                <a:spcPts val="300"/>
              </a:spcAft>
              <a:buFont typeface="Arial" charset="0"/>
              <a:buChar char="•"/>
            </a:pPr>
            <a:endParaRPr lang="en-US" dirty="0" smtClean="0">
              <a:latin typeface="+mj-lt"/>
              <a:ea typeface="Courier New" charset="0"/>
              <a:cs typeface="Courier New" charset="0"/>
            </a:endParaRPr>
          </a:p>
          <a:p>
            <a:pPr marL="342900" indent="-342900">
              <a:spcAft>
                <a:spcPts val="300"/>
              </a:spcAft>
              <a:buFont typeface="Arial" charset="0"/>
              <a:buChar char="•"/>
            </a:pPr>
            <a:endParaRPr lang="en-GB" dirty="0">
              <a:latin typeface="Courier New" charset="0"/>
              <a:ea typeface="Courier New" charset="0"/>
              <a:cs typeface="Courier New" charset="0"/>
            </a:endParaRPr>
          </a:p>
        </p:txBody>
      </p:sp>
      <p:pic>
        <p:nvPicPr>
          <p:cNvPr id="14338" name="Picture 2" descr="http://www.mccullagh.org/db9/1ds-4/artist-at-edge-of-the-sahara.jpg"/>
          <p:cNvPicPr>
            <a:picLocks noChangeAspect="1" noChangeArrowheads="1"/>
          </p:cNvPicPr>
          <p:nvPr/>
        </p:nvPicPr>
        <p:blipFill rotWithShape="1">
          <a:blip r:embed="rId5">
            <a:extLst>
              <a:ext uri="{28A0092B-C50C-407E-A947-70E740481C1C}">
                <a14:useLocalDpi xmlns:a14="http://schemas.microsoft.com/office/drawing/2010/main" val="0"/>
              </a:ext>
            </a:extLst>
          </a:blip>
          <a:srcRect t="11856" b="31269"/>
          <a:stretch/>
        </p:blipFill>
        <p:spPr bwMode="auto">
          <a:xfrm>
            <a:off x="-270487" y="3677798"/>
            <a:ext cx="4699612" cy="4009339"/>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7640963" y="58738"/>
            <a:ext cx="1528762" cy="1514475"/>
            <a:chOff x="7517899" y="54926"/>
            <a:chExt cx="1528762" cy="1514475"/>
          </a:xfrm>
        </p:grpSpPr>
        <p:grpSp>
          <p:nvGrpSpPr>
            <p:cNvPr id="11" name="Group 10"/>
            <p:cNvGrpSpPr>
              <a:grpSpLocks/>
            </p:cNvGrpSpPr>
            <p:nvPr/>
          </p:nvGrpSpPr>
          <p:grpSpPr bwMode="auto">
            <a:xfrm rot="19765573" flipH="1">
              <a:off x="7517899" y="54926"/>
              <a:ext cx="1528762" cy="1514475"/>
              <a:chOff x="5580063" y="2757488"/>
              <a:chExt cx="1031875" cy="1022350"/>
            </a:xfrm>
          </p:grpSpPr>
          <p:sp>
            <p:nvSpPr>
              <p:cNvPr id="13" name="Ellipse 44"/>
              <p:cNvSpPr/>
              <p:nvPr/>
            </p:nvSpPr>
            <p:spPr bwMode="auto">
              <a:xfrm rot="21052097">
                <a:off x="5590124" y="2757488"/>
                <a:ext cx="1021814" cy="1022350"/>
              </a:xfrm>
              <a:prstGeom prst="ellipse">
                <a:avLst/>
              </a:prstGeom>
              <a:gradFill flip="none" rotWithShape="1">
                <a:gsLst>
                  <a:gs pos="0">
                    <a:schemeClr val="bg1"/>
                  </a:gs>
                  <a:gs pos="100000">
                    <a:srgbClr val="98E739"/>
                  </a:gs>
                </a:gsLst>
                <a:path path="shape">
                  <a:fillToRect l="50000" t="50000" r="50000" b="50000"/>
                </a:path>
                <a:tileRect/>
              </a:gradFill>
              <a:ln w="9525" cap="flat" cmpd="sng" algn="ctr">
                <a:solidFill>
                  <a:srgbClr val="98E739"/>
                </a:solidFill>
                <a:prstDash val="solid"/>
              </a:ln>
              <a:effectLst>
                <a:innerShdw blurRad="190500" dist="114300" dir="5640000">
                  <a:srgbClr val="000000">
                    <a:alpha val="37000"/>
                  </a:srgbClr>
                </a:innerShdw>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a-DK" u="sng">
                  <a:solidFill>
                    <a:srgbClr val="FFFFFF"/>
                  </a:solidFill>
                  <a:latin typeface="Calibri" charset="0"/>
                  <a:cs typeface="ＭＳ Ｐゴシック" charset="-128"/>
                </a:endParaRPr>
              </a:p>
            </p:txBody>
          </p:sp>
          <p:sp>
            <p:nvSpPr>
              <p:cNvPr id="14" name="Måne 63"/>
              <p:cNvSpPr/>
              <p:nvPr/>
            </p:nvSpPr>
            <p:spPr bwMode="auto">
              <a:xfrm rot="16552097">
                <a:off x="5850994" y="3038453"/>
                <a:ext cx="450073" cy="991936"/>
              </a:xfrm>
              <a:prstGeom prst="moon">
                <a:avLst>
                  <a:gd name="adj" fmla="val 18952"/>
                </a:avLst>
              </a:prstGeom>
              <a:gradFill flip="none" rotWithShape="1">
                <a:gsLst>
                  <a:gs pos="24000">
                    <a:sysClr val="windowText" lastClr="000000">
                      <a:alpha val="24000"/>
                    </a:sysClr>
                  </a:gs>
                  <a:gs pos="100000">
                    <a:sysClr val="window" lastClr="FFFFFF">
                      <a:alpha val="0"/>
                    </a:sysClr>
                  </a:gs>
                </a:gsLst>
                <a:path path="shape">
                  <a:fillToRect l="50000" t="50000" r="50000" b="50000"/>
                </a:path>
                <a:tileRect/>
              </a:gradFill>
              <a:ln w="9525" cap="flat" cmpd="sng" algn="ctr">
                <a:noFill/>
                <a:prstDash val="solid"/>
              </a:ln>
              <a:effectLst/>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da-DK" u="sng">
                  <a:solidFill>
                    <a:srgbClr val="FFFFFF"/>
                  </a:solidFill>
                  <a:latin typeface="Calibri" charset="0"/>
                  <a:cs typeface="ＭＳ Ｐゴシック" charset="-128"/>
                </a:endParaRPr>
              </a:p>
            </p:txBody>
          </p:sp>
          <p:sp>
            <p:nvSpPr>
              <p:cNvPr id="15" name="Ellipse 45"/>
              <p:cNvSpPr>
                <a:spLocks noChangeArrowheads="1"/>
              </p:cNvSpPr>
              <p:nvPr/>
            </p:nvSpPr>
            <p:spPr bwMode="auto">
              <a:xfrm>
                <a:off x="5735638" y="2786063"/>
                <a:ext cx="722312" cy="539750"/>
              </a:xfrm>
              <a:prstGeom prst="ellipse">
                <a:avLst/>
              </a:prstGeom>
              <a:gradFill rotWithShape="1">
                <a:gsLst>
                  <a:gs pos="0">
                    <a:srgbClr val="FFFCF9">
                      <a:alpha val="76999"/>
                    </a:srgbClr>
                  </a:gs>
                  <a:gs pos="100000">
                    <a:srgbClr val="FFFFFF">
                      <a:alpha val="0"/>
                    </a:srgbClr>
                  </a:gs>
                </a:gsLst>
                <a:lin ang="5400000"/>
              </a:gradFill>
              <a:ln w="9525">
                <a:noFill/>
                <a:round/>
                <a:headEnd/>
                <a:tailEn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da-DK" u="sng">
                  <a:solidFill>
                    <a:srgbClr val="FFFFFF"/>
                  </a:solidFill>
                  <a:latin typeface="Calibri" pitchFamily="34" charset="0"/>
                </a:endParaRPr>
              </a:p>
            </p:txBody>
          </p:sp>
        </p:grpSp>
        <p:sp>
          <p:nvSpPr>
            <p:cNvPr id="12" name="Rektangel 76"/>
            <p:cNvSpPr>
              <a:spLocks noChangeArrowheads="1"/>
            </p:cNvSpPr>
            <p:nvPr/>
          </p:nvSpPr>
          <p:spPr bwMode="auto">
            <a:xfrm>
              <a:off x="7537565" y="113478"/>
              <a:ext cx="1447800" cy="1292662"/>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000" b="1" noProof="1" smtClean="0">
                <a:solidFill>
                  <a:srgbClr val="1E1C11"/>
                </a:solidFill>
                <a:latin typeface="Calibri" pitchFamily="34" charset="0"/>
                <a:cs typeface="Arial" charset="0"/>
              </a:endParaRPr>
            </a:p>
            <a:p>
              <a:pPr algn="ctr"/>
              <a:r>
                <a:rPr lang="en-US" sz="2000" b="1" noProof="1" smtClean="0">
                  <a:solidFill>
                    <a:srgbClr val="1E1C11"/>
                  </a:solidFill>
                  <a:latin typeface="Calibri" pitchFamily="34" charset="0"/>
                  <a:cs typeface="Arial" charset="0"/>
                </a:rPr>
                <a:t>1</a:t>
              </a:r>
            </a:p>
            <a:p>
              <a:pPr algn="ctr"/>
              <a:r>
                <a:rPr lang="en-US" sz="2000" b="1" noProof="1" smtClean="0">
                  <a:solidFill>
                    <a:srgbClr val="1E1C11"/>
                  </a:solidFill>
                  <a:latin typeface="Calibri" pitchFamily="34" charset="0"/>
                  <a:cs typeface="Arial" charset="0"/>
                </a:rPr>
                <a:t>PREPARE</a:t>
              </a:r>
              <a:endParaRPr lang="en-US" sz="2000" b="1" noProof="1">
                <a:solidFill>
                  <a:srgbClr val="1E1C11"/>
                </a:solidFill>
                <a:latin typeface="Calibri" pitchFamily="34" charset="0"/>
                <a:cs typeface="Arial" charset="0"/>
              </a:endParaRPr>
            </a:p>
            <a:p>
              <a:endParaRPr lang="da-DK" dirty="0">
                <a:solidFill>
                  <a:srgbClr val="1E1C11"/>
                </a:solidFill>
              </a:endParaRPr>
            </a:p>
          </p:txBody>
        </p:sp>
      </p:grpSp>
    </p:spTree>
    <p:extLst>
      <p:ext uri="{BB962C8B-B14F-4D97-AF65-F5344CB8AC3E}">
        <p14:creationId xmlns:p14="http://schemas.microsoft.com/office/powerpoint/2010/main" val="1393063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9028"/>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290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90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90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90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129028" grpId="0"/>
      <p:bldP spid="129028" grpId="1"/>
      <p:bldP spid="129029" grpId="0"/>
      <p:bldP spid="1290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1889AB6670BB4BB7C534A871A394A8" ma:contentTypeVersion="9" ma:contentTypeDescription="Create a new document." ma:contentTypeScope="" ma:versionID="a67cd2af9b256edefe47f1f2ea34b16d">
  <xsd:schema xmlns:xsd="http://www.w3.org/2001/XMLSchema" xmlns:xs="http://www.w3.org/2001/XMLSchema" xmlns:p="http://schemas.microsoft.com/office/2006/metadata/properties" xmlns:ns1="http://schemas.microsoft.com/sharepoint/v3" xmlns:ns2="8ef5d118-0d38-412a-9b30-c77eb1ab877f" xmlns:ns3="1b2dd0d4-b466-40bf-b695-49c174b4fa57" targetNamespace="http://schemas.microsoft.com/office/2006/metadata/properties" ma:root="true" ma:fieldsID="15f85c3abac566b297b212b3baff3307" ns1:_="" ns2:_="" ns3:_="">
    <xsd:import namespace="http://schemas.microsoft.com/sharepoint/v3"/>
    <xsd:import namespace="8ef5d118-0d38-412a-9b30-c77eb1ab877f"/>
    <xsd:import namespace="1b2dd0d4-b466-40bf-b695-49c174b4fa57"/>
    <xsd:element name="properties">
      <xsd:complexType>
        <xsd:sequence>
          <xsd:element name="documentManagement">
            <xsd:complexType>
              <xsd:all>
                <xsd:element ref="ns1:PublishingStartDate" minOccurs="0"/>
                <xsd:element ref="ns1:PublishingExpirationDate" minOccurs="0"/>
                <xsd:element ref="ns2:CPCStep" minOccurs="0"/>
                <xsd:element ref="ns2:CPCCategory" minOccurs="0"/>
                <xsd:element ref="ns2:cpcDescription"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ef5d118-0d38-412a-9b30-c77eb1ab877f" elementFormDefault="qualified">
    <xsd:import namespace="http://schemas.microsoft.com/office/2006/documentManagement/types"/>
    <xsd:import namespace="http://schemas.microsoft.com/office/infopath/2007/PartnerControls"/>
    <xsd:element name="CPCStep" ma:index="10" nillable="true" ma:displayName="cpcStep" ma:internalName="CPCStep">
      <xsd:complexType>
        <xsd:complexContent>
          <xsd:extension base="dms:MultiChoice">
            <xsd:sequence>
              <xsd:element name="Value" maxOccurs="unbounded" minOccurs="0" nillable="true">
                <xsd:simpleType>
                  <xsd:restriction base="dms:Choice">
                    <xsd:enumeration value="1"/>
                    <xsd:enumeration value="2"/>
                    <xsd:enumeration value="3"/>
                    <xsd:enumeration value="4"/>
                    <xsd:enumeration value="5"/>
                    <xsd:enumeration value="6"/>
                  </xsd:restriction>
                </xsd:simpleType>
              </xsd:element>
            </xsd:sequence>
          </xsd:extension>
        </xsd:complexContent>
      </xsd:complexType>
    </xsd:element>
    <xsd:element name="CPCCategory" ma:index="11" nillable="true" ma:displayName="cpcCategory" ma:format="Dropdown" ma:internalName="CPCCategory">
      <xsd:simpleType>
        <xsd:restriction base="dms:Choice">
          <xsd:enumeration value="Tools"/>
          <xsd:enumeration value="Case Studies"/>
          <xsd:enumeration value="References"/>
        </xsd:restriction>
      </xsd:simpleType>
    </xsd:element>
    <xsd:element name="cpcDescription" ma:index="12" nillable="true" ma:displayName="cpcDescription" ma:internalName="cpcDescription">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b2dd0d4-b466-40bf-b695-49c174b4fa57"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a257e2b6-fd60-433e-b727-315b7f93766a}" ma:internalName="TaxCatchAll" ma:showField="CatchAllData" ma:web="1b2dd0d4-b466-40bf-b695-49c174b4fa5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PCCategory xmlns="8ef5d118-0d38-412a-9b30-c77eb1ab877f" xsi:nil="true"/>
    <PublishingExpirationDate xmlns="http://schemas.microsoft.com/sharepoint/v3" xsi:nil="true"/>
    <PublishingStartDate xmlns="http://schemas.microsoft.com/sharepoint/v3" xsi:nil="true"/>
    <CPCStep xmlns="8ef5d118-0d38-412a-9b30-c77eb1ab877f" xsi:nil="true"/>
    <cpcDescription xmlns="8ef5d118-0d38-412a-9b30-c77eb1ab877f" xsi:nil="true"/>
    <TaxCatchAll xmlns="1b2dd0d4-b466-40bf-b695-49c174b4fa57"/>
  </documentManagement>
</p:properties>
</file>

<file path=customXml/itemProps1.xml><?xml version="1.0" encoding="utf-8"?>
<ds:datastoreItem xmlns:ds="http://schemas.openxmlformats.org/officeDocument/2006/customXml" ds:itemID="{C26A08AF-2442-40B4-BA20-DC8AA6B3BF99}"/>
</file>

<file path=customXml/itemProps2.xml><?xml version="1.0" encoding="utf-8"?>
<ds:datastoreItem xmlns:ds="http://schemas.openxmlformats.org/officeDocument/2006/customXml" ds:itemID="{7C8A01DF-6561-4E52-8FAB-81ED24481BB4}"/>
</file>

<file path=customXml/itemProps3.xml><?xml version="1.0" encoding="utf-8"?>
<ds:datastoreItem xmlns:ds="http://schemas.openxmlformats.org/officeDocument/2006/customXml" ds:itemID="{1083A387-AA03-42FD-AF10-17E9FD83D277}"/>
</file>

<file path=docProps/app.xml><?xml version="1.0" encoding="utf-8"?>
<Properties xmlns="http://schemas.openxmlformats.org/officeDocument/2006/extended-properties" xmlns:vt="http://schemas.openxmlformats.org/officeDocument/2006/docPropsVTypes">
  <TotalTime>11262</TotalTime>
  <Words>3148</Words>
  <Application>Microsoft Office PowerPoint</Application>
  <PresentationFormat>On-screen Show (4:3)</PresentationFormat>
  <Paragraphs>360</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we all work with partners we all are partners ourselves we all have experience to share we all have something to learn  </vt:lpstr>
      <vt:lpstr>What is a Partnership?</vt:lpstr>
      <vt:lpstr>What is a Partnership, in practice?</vt:lpstr>
      <vt:lpstr>PowerPoint Presentation</vt:lpstr>
      <vt:lpstr>PowerPoint Presentation</vt:lpstr>
      <vt:lpstr>Preparing to partner</vt:lpstr>
      <vt:lpstr>To Partner or Not to Partner?</vt:lpstr>
      <vt:lpstr>Partnering as an Art? A Science?</vt:lpstr>
      <vt:lpstr>Selecting Partners</vt:lpstr>
      <vt:lpstr>Partner Selection Process</vt:lpstr>
      <vt:lpstr>PowerPoint Presentation</vt:lpstr>
      <vt:lpstr>Negotiating Agreements</vt:lpstr>
      <vt:lpstr>PowerPoint Presentation</vt:lpstr>
      <vt:lpstr>Partnership Agreements </vt:lpstr>
      <vt:lpstr>Managing the Partnership</vt:lpstr>
      <vt:lpstr>PowerPoint Presentation</vt:lpstr>
      <vt:lpstr>PowerPoint Presentation</vt:lpstr>
      <vt:lpstr>Measuring the Partnership</vt:lpstr>
      <vt:lpstr>What to measure? </vt:lpstr>
      <vt:lpstr>Why measure a partnership?</vt:lpstr>
      <vt:lpstr>Concluding or Adapting</vt:lpstr>
      <vt:lpstr>Concluding/Adapting</vt:lpstr>
      <vt:lpstr>PowerPoint Presentation</vt:lpstr>
      <vt:lpstr>PowerPoint Presentation</vt:lpstr>
      <vt:lpstr>PowerPoint Presentation</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Build Conservation Partnerships that Thrive</dc:title>
  <dc:creator>Kristin Sherwood</dc:creator>
  <cp:lastModifiedBy>Kristin Sherwood</cp:lastModifiedBy>
  <cp:revision>96</cp:revision>
  <cp:lastPrinted>2012-07-21T21:29:14Z</cp:lastPrinted>
  <dcterms:created xsi:type="dcterms:W3CDTF">2012-03-16T23:52:16Z</dcterms:created>
  <dcterms:modified xsi:type="dcterms:W3CDTF">2013-06-27T21:58:24Z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0x010100CA1889AB6670BB4BB7C534A871A394A8</vt:lpwstr>
  </property>
</Properties>
</file>